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304" r:id="rId4"/>
    <p:sldId id="305" r:id="rId5"/>
    <p:sldId id="306" r:id="rId6"/>
    <p:sldId id="307" r:id="rId7"/>
    <p:sldId id="308" r:id="rId8"/>
    <p:sldId id="309" r:id="rId9"/>
    <p:sldId id="303" r:id="rId10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595" autoAdjust="0"/>
  </p:normalViewPr>
  <p:slideViewPr>
    <p:cSldViewPr>
      <p:cViewPr>
        <p:scale>
          <a:sx n="66" d="100"/>
          <a:sy n="66" d="100"/>
        </p:scale>
        <p:origin x="-221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1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22267F19-B6BE-48AB-B43F-BEED270C3FF3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545B8714-D455-4C1C-96FC-4B9AD5C6F3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9990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528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023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161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111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402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214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17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941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56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38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872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3CE20-5B14-4412-A00F-C57B9A81ACC6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C627-EBD8-4760-848A-92770D069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933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eports@openratings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firstteam66@bellsouth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PREPARING YOUR GSA PROPOSAL</a:t>
            </a:r>
            <a:endParaRPr lang="en-US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			</a:t>
            </a:r>
            <a:r>
              <a:rPr lang="en-US" sz="2800" b="1" dirty="0" smtClean="0"/>
              <a:t>Joe Hidalgo, CPCM</a:t>
            </a:r>
            <a:endParaRPr lang="en-US" sz="2800" dirty="0"/>
          </a:p>
        </p:txBody>
      </p:sp>
      <p:pic>
        <p:nvPicPr>
          <p:cNvPr id="7" name="Picture 6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48640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7212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RESPONDING TO A SOLICITATION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GSA wants you to be successful in getting a Schedule – all eligibility factors notwithstanding</a:t>
            </a:r>
          </a:p>
          <a:p>
            <a:r>
              <a:rPr lang="en-US" dirty="0" smtClean="0"/>
              <a:t>The Solicitation is in 3 sections – Administrative, Technical and Pricing</a:t>
            </a:r>
          </a:p>
          <a:p>
            <a:r>
              <a:rPr lang="en-US" dirty="0" smtClean="0"/>
              <a:t>Provides a precise ‘template’ for response</a:t>
            </a:r>
          </a:p>
          <a:p>
            <a:r>
              <a:rPr lang="en-US" dirty="0" smtClean="0"/>
              <a:t>Download solicitation and all attachments</a:t>
            </a:r>
          </a:p>
          <a:p>
            <a:r>
              <a:rPr lang="en-US" dirty="0" smtClean="0"/>
              <a:t>First document to read before solicitation – ‘Read Me First’ document</a:t>
            </a:r>
          </a:p>
          <a:p>
            <a:r>
              <a:rPr lang="en-US" dirty="0" smtClean="0"/>
              <a:t>Read the Solicitation</a:t>
            </a:r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RESPONDING TO A SOLICITATION</a:t>
            </a:r>
            <a:br>
              <a:rPr lang="en-US" b="1" u="sng" dirty="0" smtClean="0"/>
            </a:br>
            <a:r>
              <a:rPr lang="en-US" sz="3100" b="1" u="sng" dirty="0" smtClean="0"/>
              <a:t>Administrative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Complete and submit Mandatory affirmations</a:t>
            </a:r>
          </a:p>
          <a:p>
            <a:pPr lvl="1"/>
            <a:r>
              <a:rPr lang="en-US" dirty="0" smtClean="0"/>
              <a:t>‘Pathway to Success’</a:t>
            </a:r>
          </a:p>
          <a:p>
            <a:pPr lvl="1"/>
            <a:r>
              <a:rPr lang="en-US" dirty="0" smtClean="0"/>
              <a:t>‘Readiness Assessment’</a:t>
            </a:r>
          </a:p>
          <a:p>
            <a:r>
              <a:rPr lang="en-US" dirty="0" smtClean="0"/>
              <a:t>Electronic Submission mandatory</a:t>
            </a:r>
          </a:p>
          <a:p>
            <a:r>
              <a:rPr lang="en-US" dirty="0" smtClean="0"/>
              <a:t>If use of Consultant – must submit authorization</a:t>
            </a:r>
          </a:p>
          <a:p>
            <a:r>
              <a:rPr lang="en-US" dirty="0" smtClean="0"/>
              <a:t>Updated registration and reps/</a:t>
            </a:r>
            <a:r>
              <a:rPr lang="en-US" dirty="0" err="1" smtClean="0"/>
              <a:t>certs</a:t>
            </a:r>
            <a:r>
              <a:rPr lang="en-US" dirty="0" smtClean="0"/>
              <a:t> in SAM</a:t>
            </a:r>
          </a:p>
          <a:p>
            <a:r>
              <a:rPr lang="en-US" dirty="0" smtClean="0"/>
              <a:t>LB -- SB Subcontracting Plan with </a:t>
            </a:r>
            <a:r>
              <a:rPr lang="en-US" dirty="0" err="1" smtClean="0"/>
              <a:t>subk</a:t>
            </a:r>
            <a:r>
              <a:rPr lang="en-US" dirty="0" smtClean="0"/>
              <a:t> goals</a:t>
            </a: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RESPONDING TO A SOLICITATION</a:t>
            </a:r>
            <a:br>
              <a:rPr lang="en-US" b="1" u="sng" dirty="0" smtClean="0"/>
            </a:br>
            <a:r>
              <a:rPr lang="en-US" sz="3100" b="1" u="sng" dirty="0" smtClean="0"/>
              <a:t>Administrative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Vendor Information Document</a:t>
            </a:r>
          </a:p>
          <a:p>
            <a:r>
              <a:rPr lang="en-US" dirty="0" smtClean="0"/>
              <a:t>Not required or desired</a:t>
            </a:r>
          </a:p>
          <a:p>
            <a:pPr lvl="1"/>
            <a:r>
              <a:rPr lang="en-US" dirty="0" smtClean="0"/>
              <a:t>Brochures, newsletters – or other marketing materials</a:t>
            </a:r>
          </a:p>
          <a:p>
            <a:pPr lvl="1"/>
            <a:r>
              <a:rPr lang="en-US" dirty="0" smtClean="0"/>
              <a:t>Elaborate artwork, expensive paper and bindings, etc</a:t>
            </a:r>
          </a:p>
          <a:p>
            <a:pPr lvl="1"/>
            <a:r>
              <a:rPr lang="en-US" dirty="0" smtClean="0"/>
              <a:t>Bottom line – no ‘bells and whistles’</a:t>
            </a: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RESPONDING TO A SOLICITATION</a:t>
            </a:r>
            <a:br>
              <a:rPr lang="en-US" b="1" u="sng" dirty="0" smtClean="0"/>
            </a:br>
            <a:r>
              <a:rPr lang="en-US" sz="3100" b="1" u="sng" dirty="0" smtClean="0"/>
              <a:t>Technical 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Technical proposal of four factors:</a:t>
            </a:r>
          </a:p>
          <a:p>
            <a:pPr lvl="1"/>
            <a:r>
              <a:rPr lang="en-US" dirty="0" smtClean="0"/>
              <a:t>Corporate Experience – minimum 2 years </a:t>
            </a:r>
          </a:p>
          <a:p>
            <a:pPr lvl="1"/>
            <a:r>
              <a:rPr lang="en-US" dirty="0" smtClean="0"/>
              <a:t> Project Experience –  current; if </a:t>
            </a:r>
            <a:r>
              <a:rPr lang="en-US" dirty="0" err="1" smtClean="0"/>
              <a:t>expired,not</a:t>
            </a:r>
            <a:r>
              <a:rPr lang="en-US" dirty="0" smtClean="0"/>
              <a:t> beyond 2 years old – 2 projects (examples) per SIN</a:t>
            </a:r>
          </a:p>
          <a:p>
            <a:pPr lvl="1"/>
            <a:r>
              <a:rPr lang="en-US" dirty="0" smtClean="0"/>
              <a:t> Past Performance – Open Ratings Inc.</a:t>
            </a:r>
          </a:p>
          <a:p>
            <a:pPr lvl="1"/>
            <a:r>
              <a:rPr lang="en-US" dirty="0" smtClean="0"/>
              <a:t> Quality Control – firm’s capability; regardless of SINs</a:t>
            </a:r>
          </a:p>
          <a:p>
            <a:pPr lvl="1">
              <a:buNone/>
            </a:pPr>
            <a:r>
              <a:rPr lang="en-US" b="1" dirty="0" smtClean="0"/>
              <a:t>ALL NARRATIVES LINK WITH DESCRIPTION OF SERVICES REQUESTED UNDER PART 1 OF SOLICITATION</a:t>
            </a: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54299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RESPONDING TO A SOLICITATION</a:t>
            </a:r>
            <a:br>
              <a:rPr lang="en-US" b="1" u="sng" dirty="0" smtClean="0"/>
            </a:br>
            <a:r>
              <a:rPr lang="en-US" sz="3100" b="1" u="sng" dirty="0" smtClean="0"/>
              <a:t>Technical 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Past Performance and Open Ratings Inc.</a:t>
            </a:r>
          </a:p>
          <a:p>
            <a:pPr lvl="1"/>
            <a:r>
              <a:rPr lang="en-US" dirty="0" smtClean="0"/>
              <a:t>Go On Line and fill out Request form – 4-6 wks for </a:t>
            </a:r>
            <a:r>
              <a:rPr lang="en-US" dirty="0" err="1" smtClean="0"/>
              <a:t>eval</a:t>
            </a:r>
            <a:r>
              <a:rPr lang="en-US" dirty="0" smtClean="0"/>
              <a:t> process</a:t>
            </a:r>
          </a:p>
          <a:p>
            <a:pPr lvl="1"/>
            <a:r>
              <a:rPr lang="en-US" dirty="0" smtClean="0"/>
              <a:t> Provide customer contact info that have purchased from your firm</a:t>
            </a:r>
          </a:p>
          <a:p>
            <a:pPr lvl="1"/>
            <a:r>
              <a:rPr lang="en-US" dirty="0" smtClean="0"/>
              <a:t> Minimum of 5 required; up to 20 references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Evals</a:t>
            </a:r>
            <a:r>
              <a:rPr lang="en-US" dirty="0" smtClean="0"/>
              <a:t> older than 1 year – will cause rejection of Proposal</a:t>
            </a:r>
          </a:p>
          <a:p>
            <a:pPr lvl="1"/>
            <a:r>
              <a:rPr lang="en-US" dirty="0" smtClean="0"/>
              <a:t>Valid for 1 year</a:t>
            </a:r>
          </a:p>
          <a:p>
            <a:pPr lvl="1"/>
            <a:r>
              <a:rPr lang="en-US" dirty="0" smtClean="0"/>
              <a:t>Open Ratings at (727) 329-1184 or e-mail </a:t>
            </a:r>
            <a:r>
              <a:rPr lang="en-US" dirty="0" smtClean="0">
                <a:hlinkClick r:id="rId2"/>
              </a:rPr>
              <a:t>reports@openratings.com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b="1" dirty="0" smtClean="0"/>
              <a:t>ALL</a:t>
            </a:r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56260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RESPONDING TO A SOLICITATION</a:t>
            </a:r>
            <a:br>
              <a:rPr lang="en-US" b="1" u="sng" dirty="0" smtClean="0"/>
            </a:br>
            <a:r>
              <a:rPr lang="en-US" sz="3100" b="1" u="sng" dirty="0" smtClean="0"/>
              <a:t>Pricing 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Entire concept is based upon obtaining Most Favored Customer (MFC) Pricing with same or similar terms and conditions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GAO has asserted that negotiation objective for GSA MAS Contracts are to be based upon the best discount given any of the vendor’s customers</a:t>
            </a:r>
          </a:p>
          <a:p>
            <a:pPr lvl="1">
              <a:buNone/>
            </a:pPr>
            <a:endParaRPr lang="en-US" b="1" dirty="0" smtClean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56260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RESPONDING TO A SOLICITATION</a:t>
            </a:r>
            <a:br>
              <a:rPr lang="en-US" b="1" u="sng" dirty="0" smtClean="0"/>
            </a:br>
            <a:r>
              <a:rPr lang="en-US" sz="3100" b="1" u="sng" dirty="0" smtClean="0"/>
              <a:t>Pricing </a:t>
            </a:r>
            <a:endParaRPr lang="en-US" sz="31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Demonstration of MFC Pricing not based upon disclosed pricing by cost elements</a:t>
            </a:r>
          </a:p>
          <a:p>
            <a:r>
              <a:rPr lang="en-US" dirty="0" smtClean="0"/>
              <a:t>Based upon providing supporting documentation that asserts best pricing you given your most favored customer (aka – lowest pricing)</a:t>
            </a:r>
          </a:p>
          <a:p>
            <a:r>
              <a:rPr lang="en-US" dirty="0" smtClean="0"/>
              <a:t>Based upon Commercial Price List or Commercial Market Price</a:t>
            </a:r>
          </a:p>
          <a:p>
            <a:pPr lvl="1">
              <a:buNone/>
            </a:pPr>
            <a:endParaRPr lang="en-US" b="1" dirty="0" smtClean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56260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4318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QUESTIONS?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39182"/>
            <a:ext cx="9296400" cy="5287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Joseph </a:t>
            </a:r>
            <a:r>
              <a:rPr lang="en-US" dirty="0"/>
              <a:t>A. Hidalgo Jr. </a:t>
            </a:r>
            <a:r>
              <a:rPr lang="en-US" dirty="0" smtClean="0"/>
              <a:t>CPCM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u="sng" dirty="0" smtClean="0">
                <a:hlinkClick r:id="rId2"/>
              </a:rPr>
              <a:t>firstteam66@bellsouth.net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FIRST </a:t>
            </a:r>
            <a:r>
              <a:rPr lang="en-US" dirty="0"/>
              <a:t>TEAM Solutions, LLC</a:t>
            </a:r>
          </a:p>
          <a:p>
            <a:pPr marL="0" indent="0">
              <a:buNone/>
            </a:pPr>
            <a:r>
              <a:rPr lang="en-US" dirty="0" smtClean="0"/>
              <a:t>			256-603-4353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9" name="Picture 8" descr="C:\Documents and Settings\Joe Hidalgo\My Documents\FIRSTTEAM\FIRST TEAM Solutions\FIRST TEAM SOLUTIONS LOGO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650820"/>
            <a:ext cx="2057400" cy="107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706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2416</TotalTime>
  <Words>381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PREPARING YOUR GSA PROPOSAL</vt:lpstr>
      <vt:lpstr>RESPONDING TO A SOLICITATION</vt:lpstr>
      <vt:lpstr>RESPONDING TO A SOLICITATION Administrative</vt:lpstr>
      <vt:lpstr>RESPONDING TO A SOLICITATION Administrative</vt:lpstr>
      <vt:lpstr>RESPONDING TO A SOLICITATION Technical </vt:lpstr>
      <vt:lpstr>RESPONDING TO A SOLICITATION Technical </vt:lpstr>
      <vt:lpstr>RESPONDING TO A SOLICITATION Pricing </vt:lpstr>
      <vt:lpstr>RESPONDING TO A SOLICITATION Pricing 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SEQUESTRATION -- 2013</dc:title>
  <dc:creator>Joe Hidalgo</dc:creator>
  <cp:lastModifiedBy>Admin</cp:lastModifiedBy>
  <cp:revision>149</cp:revision>
  <cp:lastPrinted>2012-08-22T12:48:01Z</cp:lastPrinted>
  <dcterms:created xsi:type="dcterms:W3CDTF">2012-08-21T19:24:08Z</dcterms:created>
  <dcterms:modified xsi:type="dcterms:W3CDTF">2013-01-04T11:46:34Z</dcterms:modified>
</cp:coreProperties>
</file>