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4" autoAdjust="0"/>
  </p:normalViewPr>
  <p:slideViewPr>
    <p:cSldViewPr>
      <p:cViewPr>
        <p:scale>
          <a:sx n="66" d="100"/>
          <a:sy n="66" d="100"/>
        </p:scale>
        <p:origin x="-9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2267F19-B6BE-48AB-B43F-BEED270C3FF3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545B8714-D455-4C1C-96FC-4B9AD5C6F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1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CE20-5B14-4412-A00F-C57B9A81ACC6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C627-EBD8-4760-848A-92770D069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IMPACT OF SEQUESTRATION -- 2013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			</a:t>
            </a:r>
            <a:r>
              <a:rPr lang="en-US" sz="2800" b="1" dirty="0" smtClean="0"/>
              <a:t>Joe Hidalgo, CPCM</a:t>
            </a:r>
            <a:endParaRPr lang="en-US" sz="2800" dirty="0"/>
          </a:p>
        </p:txBody>
      </p:sp>
      <p:pic>
        <p:nvPicPr>
          <p:cNvPr id="7" name="Picture 6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864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2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DID WE GET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296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Caps </a:t>
            </a:r>
            <a:r>
              <a:rPr lang="en-US" dirty="0"/>
              <a:t>limit spending through next 10 </a:t>
            </a:r>
            <a:r>
              <a:rPr lang="en-US" dirty="0" smtClean="0"/>
              <a:t>years–changes </a:t>
            </a:r>
            <a:r>
              <a:rPr lang="en-US" dirty="0"/>
              <a:t>in limits allowed/considered for:</a:t>
            </a:r>
          </a:p>
          <a:p>
            <a:pPr lvl="1"/>
            <a:r>
              <a:rPr lang="en-US" dirty="0"/>
              <a:t>Changes in concepts/definitions</a:t>
            </a:r>
          </a:p>
          <a:p>
            <a:pPr lvl="1"/>
            <a:r>
              <a:rPr lang="en-US" dirty="0"/>
              <a:t>Emergency requirements</a:t>
            </a:r>
          </a:p>
          <a:p>
            <a:pPr lvl="1"/>
            <a:r>
              <a:rPr lang="en-US" dirty="0"/>
              <a:t>Overseas Contingency Ops/Global War on Terror</a:t>
            </a:r>
          </a:p>
          <a:p>
            <a:pPr lvl="1"/>
            <a:r>
              <a:rPr lang="en-US" dirty="0"/>
              <a:t>Continuing disability reviews &amp; redeterminations</a:t>
            </a:r>
          </a:p>
          <a:p>
            <a:pPr lvl="1"/>
            <a:r>
              <a:rPr lang="en-US" dirty="0"/>
              <a:t>Disaster relief</a:t>
            </a:r>
          </a:p>
          <a:p>
            <a:r>
              <a:rPr lang="en-US" dirty="0" smtClean="0">
                <a:cs typeface="Arial" pitchFamily="34" charset="0"/>
              </a:rPr>
              <a:t>The </a:t>
            </a:r>
            <a:r>
              <a:rPr lang="en-US" dirty="0">
                <a:cs typeface="Arial" pitchFamily="34" charset="0"/>
              </a:rPr>
              <a:t>caps not specific amounts or even on each bill Broad caps on total discretionary spending by year</a:t>
            </a:r>
            <a:endParaRPr lang="en-US" sz="3100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6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DID WE GET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296400" cy="45259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‘</a:t>
            </a:r>
            <a:r>
              <a:rPr lang="en-US" dirty="0"/>
              <a:t>Super’ Committee comprised of equal number of Senators and Representatives – 12 (6 Dems/6 Reps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‘</a:t>
            </a:r>
            <a:r>
              <a:rPr lang="en-US" dirty="0"/>
              <a:t>Super’ Committee charged to come up with </a:t>
            </a:r>
            <a:r>
              <a:rPr lang="en-US" dirty="0" smtClean="0"/>
              <a:t>plan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21 </a:t>
            </a:r>
            <a:r>
              <a:rPr lang="en-US" dirty="0"/>
              <a:t>Nov 2011 – failed to agree to a plan</a:t>
            </a:r>
          </a:p>
          <a:p>
            <a:pPr>
              <a:spcBef>
                <a:spcPct val="0"/>
              </a:spcBef>
              <a:buNone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sz="4400" dirty="0"/>
              <a:t>  </a:t>
            </a:r>
            <a:r>
              <a:rPr lang="en-US" sz="4400" b="1" dirty="0" smtClean="0"/>
              <a:t>SEQUESTRATION process triggered</a:t>
            </a:r>
            <a:endParaRPr lang="en-US" sz="44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9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THE LIKELY IMPACT?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2964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/>
              <a:t> Two potential impacts -- </a:t>
            </a:r>
          </a:p>
          <a:p>
            <a:pPr>
              <a:buNone/>
              <a:defRPr/>
            </a:pPr>
            <a:endParaRPr lang="en-US" sz="4000" dirty="0"/>
          </a:p>
          <a:p>
            <a:pPr lvl="1">
              <a:defRPr/>
            </a:pPr>
            <a:r>
              <a:rPr lang="en-US" sz="4000" dirty="0"/>
              <a:t> Impact to Government spending</a:t>
            </a:r>
          </a:p>
          <a:p>
            <a:pPr marL="457200" lvl="1" indent="0">
              <a:buNone/>
              <a:defRPr/>
            </a:pPr>
            <a:endParaRPr lang="en-US" sz="4000" dirty="0"/>
          </a:p>
          <a:p>
            <a:pPr lvl="1">
              <a:defRPr/>
            </a:pPr>
            <a:r>
              <a:rPr lang="en-US" sz="4000" dirty="0"/>
              <a:t> Impact to Government contracting</a:t>
            </a:r>
            <a:endParaRPr lang="en-US" sz="4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3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4000" b="1" u="sng" dirty="0"/>
              <a:t>Government Spending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4400" dirty="0"/>
              <a:t> Automatic new levels of Budget authority will be set 	thus restraining outlays (discretionary)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4400" dirty="0"/>
              <a:t>  Levels set to FY11 Budget Authorization as a 	baseline and adjusted for inflation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4400" dirty="0"/>
              <a:t>  Requirements for non critical programs on contract	will drop – Prioritization for dollars available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4400" dirty="0"/>
              <a:t>  Reduced budget will impact critical programs</a:t>
            </a:r>
            <a:endParaRPr lang="en-US" sz="4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388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2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4000" b="1" u="sng" dirty="0"/>
              <a:t>Government Contracting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 New Contracts</a:t>
            </a:r>
          </a:p>
          <a:p>
            <a:endParaRPr lang="en-US" sz="3600" dirty="0"/>
          </a:p>
          <a:p>
            <a:r>
              <a:rPr lang="en-US" sz="3600" dirty="0"/>
              <a:t>  Existing Contracts</a:t>
            </a:r>
          </a:p>
          <a:p>
            <a:endParaRPr lang="en-US" sz="3600" dirty="0"/>
          </a:p>
          <a:p>
            <a:r>
              <a:rPr lang="en-US" sz="3600" dirty="0"/>
              <a:t>  Claims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dirty="0"/>
              <a:t>  Protests</a:t>
            </a:r>
            <a:endParaRPr lang="en-US" sz="4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8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4000" b="1" u="sng" dirty="0"/>
              <a:t>Government Contracting – New Contracts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Decrease in number of new contracts awarded</a:t>
            </a:r>
          </a:p>
          <a:p>
            <a:r>
              <a:rPr lang="en-US" dirty="0"/>
              <a:t> </a:t>
            </a:r>
            <a:r>
              <a:rPr lang="en-US" dirty="0" smtClean="0"/>
              <a:t>Agencies </a:t>
            </a:r>
            <a:r>
              <a:rPr lang="en-US" dirty="0"/>
              <a:t>will be vying/prioritizing for available dollars</a:t>
            </a:r>
          </a:p>
          <a:p>
            <a:pPr lvl="1"/>
            <a:r>
              <a:rPr lang="en-US" dirty="0"/>
              <a:t> Cyber defense</a:t>
            </a:r>
          </a:p>
          <a:p>
            <a:pPr lvl="1"/>
            <a:r>
              <a:rPr lang="en-US" dirty="0"/>
              <a:t> Intelligence</a:t>
            </a:r>
          </a:p>
          <a:p>
            <a:pPr lvl="1"/>
            <a:r>
              <a:rPr lang="en-US" dirty="0"/>
              <a:t> Surveillance</a:t>
            </a:r>
          </a:p>
          <a:p>
            <a:pPr lvl="1"/>
            <a:r>
              <a:rPr lang="en-US" dirty="0"/>
              <a:t> Reconnaissance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Space</a:t>
            </a:r>
            <a:endParaRPr lang="en-US" dirty="0"/>
          </a:p>
          <a:p>
            <a:r>
              <a:rPr lang="en-US" dirty="0"/>
              <a:t>  Emphasis on proven, deployable, commercial</a:t>
            </a:r>
            <a:endParaRPr lang="en-US" sz="4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8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4000" b="1" u="sng" dirty="0"/>
              <a:t>Government Contracting – New Contracts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sz="3600" dirty="0"/>
              <a:t>Influence types of contracts to be issued</a:t>
            </a:r>
          </a:p>
          <a:p>
            <a:pPr lvl="1"/>
            <a:r>
              <a:rPr lang="en-US" sz="3200" dirty="0"/>
              <a:t> Move to minimizing cost risk on USG </a:t>
            </a:r>
          </a:p>
          <a:p>
            <a:pPr lvl="1"/>
            <a:r>
              <a:rPr lang="en-US" sz="3200" dirty="0"/>
              <a:t> USECDEF A,T&amp;L Ashton Carter Memo Nov 2010</a:t>
            </a:r>
          </a:p>
          <a:p>
            <a:pPr lvl="1"/>
            <a:r>
              <a:rPr lang="en-US" sz="3200" dirty="0"/>
              <a:t> More emphasis on Fixed Price instruments</a:t>
            </a:r>
          </a:p>
          <a:p>
            <a:pPr lvl="1"/>
            <a:r>
              <a:rPr lang="en-US" sz="3200" dirty="0"/>
              <a:t> Use of IDIQ vehicles–allows negotiations at TO level</a:t>
            </a:r>
          </a:p>
          <a:p>
            <a:pPr lvl="1"/>
            <a:r>
              <a:rPr lang="en-US" sz="3200" dirty="0"/>
              <a:t> Potential increase of importance LPTA v best value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8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3600" b="1" u="sng" dirty="0"/>
              <a:t>Government </a:t>
            </a:r>
            <a:r>
              <a:rPr lang="en-US" sz="3600" b="1" u="sng" dirty="0" smtClean="0"/>
              <a:t>Contracting - Existing Contracts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100" dirty="0" smtClean="0"/>
              <a:t>Limited </a:t>
            </a:r>
            <a:r>
              <a:rPr lang="en-US" sz="3100" dirty="0"/>
              <a:t>funding </a:t>
            </a:r>
            <a:r>
              <a:rPr lang="en-US" sz="3100" dirty="0" smtClean="0"/>
              <a:t>= </a:t>
            </a:r>
            <a:r>
              <a:rPr lang="en-US" sz="3100" dirty="0"/>
              <a:t>reduction of products/services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Potential </a:t>
            </a:r>
            <a:r>
              <a:rPr lang="en-US" sz="3100" dirty="0"/>
              <a:t>de-scope of contracts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Change </a:t>
            </a:r>
            <a:r>
              <a:rPr lang="en-US" sz="3100" dirty="0"/>
              <a:t>in breadth, depth, capability, quantities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Restructure </a:t>
            </a:r>
            <a:r>
              <a:rPr lang="en-US" sz="3100" dirty="0"/>
              <a:t>of contract/program – stretch schedule</a:t>
            </a:r>
            <a:endParaRPr lang="en-US" sz="31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65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3600" b="1" u="sng" dirty="0"/>
              <a:t>Government </a:t>
            </a:r>
            <a:r>
              <a:rPr lang="en-US" sz="3600" b="1" u="sng" dirty="0" smtClean="0"/>
              <a:t>Contracting - Existing Contracts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2964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100" dirty="0" smtClean="0"/>
              <a:t>Use </a:t>
            </a:r>
            <a:r>
              <a:rPr lang="en-US" sz="3100" dirty="0"/>
              <a:t>of term contract vehicles </a:t>
            </a:r>
            <a:r>
              <a:rPr lang="en-US" sz="3100" dirty="0" smtClean="0"/>
              <a:t>for funding </a:t>
            </a:r>
            <a:r>
              <a:rPr lang="en-US" sz="3100" dirty="0"/>
              <a:t>out years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More </a:t>
            </a:r>
            <a:r>
              <a:rPr lang="en-US" sz="3100" dirty="0"/>
              <a:t>scrutiny prior to exercise of contract options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Partial </a:t>
            </a:r>
            <a:r>
              <a:rPr lang="en-US" sz="3100" dirty="0"/>
              <a:t>terminations for convenience</a:t>
            </a:r>
          </a:p>
          <a:p>
            <a:pPr>
              <a:lnSpc>
                <a:spcPct val="200000"/>
              </a:lnSpc>
            </a:pPr>
            <a:r>
              <a:rPr lang="en-US" sz="3100" dirty="0" smtClean="0"/>
              <a:t>Full </a:t>
            </a:r>
            <a:r>
              <a:rPr lang="en-US" sz="3100" dirty="0"/>
              <a:t>terminations for convenience</a:t>
            </a:r>
            <a:endParaRPr lang="en-US" sz="31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3600" b="1" u="sng" dirty="0"/>
              <a:t>Government </a:t>
            </a:r>
            <a:r>
              <a:rPr lang="en-US" sz="3600" b="1" u="sng" dirty="0" smtClean="0"/>
              <a:t>Contracting - </a:t>
            </a:r>
            <a:r>
              <a:rPr lang="en-US" sz="3600" b="1" u="sng" dirty="0"/>
              <a:t>Claims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50257"/>
            <a:ext cx="92964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000" dirty="0" smtClean="0"/>
              <a:t>Increased </a:t>
            </a:r>
            <a:r>
              <a:rPr lang="en-US" sz="3000" dirty="0"/>
              <a:t>potential for filing of equitable </a:t>
            </a:r>
            <a:r>
              <a:rPr lang="en-US" sz="3000" dirty="0" smtClean="0"/>
              <a:t>adjustments</a:t>
            </a:r>
            <a:endParaRPr lang="en-US" sz="3000" dirty="0"/>
          </a:p>
          <a:p>
            <a:r>
              <a:rPr lang="en-US" sz="3000" dirty="0" smtClean="0"/>
              <a:t>Contractors </a:t>
            </a:r>
            <a:r>
              <a:rPr lang="en-US" sz="3000" dirty="0"/>
              <a:t>more vigilant relative to ‘scope creep’</a:t>
            </a:r>
          </a:p>
          <a:p>
            <a:pPr lvl="1"/>
            <a:r>
              <a:rPr lang="en-US" dirty="0"/>
              <a:t> Less funding – less work </a:t>
            </a:r>
          </a:p>
          <a:p>
            <a:pPr lvl="1"/>
            <a:r>
              <a:rPr lang="en-US" dirty="0"/>
              <a:t> Aggressive pursuit of existing </a:t>
            </a:r>
            <a:r>
              <a:rPr lang="en-US" dirty="0" smtClean="0"/>
              <a:t>claims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USG may use litigation as a tool to recoup funds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Rulings by BCA in favor of the Government </a:t>
            </a:r>
            <a:endParaRPr lang="en-US" sz="3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6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TOPICS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is Sequestration?</a:t>
            </a:r>
          </a:p>
          <a:p>
            <a:endParaRPr lang="en-US" sz="3600" dirty="0" smtClean="0"/>
          </a:p>
          <a:p>
            <a:r>
              <a:rPr lang="en-US" sz="3600" dirty="0" smtClean="0"/>
              <a:t>How did We Get Here?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the Likely Impact?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Going to Happen?</a:t>
            </a:r>
          </a:p>
          <a:p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1830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THE LIKELY IMPACT?</a:t>
            </a:r>
            <a:br>
              <a:rPr lang="en-US" b="1" u="sng" dirty="0"/>
            </a:br>
            <a:r>
              <a:rPr lang="en-US" sz="3600" b="1" u="sng" dirty="0"/>
              <a:t>Government </a:t>
            </a:r>
            <a:r>
              <a:rPr lang="en-US" sz="3600" b="1" u="sng" dirty="0" smtClean="0"/>
              <a:t>Contracting - </a:t>
            </a:r>
            <a:r>
              <a:rPr lang="en-US" sz="3600" b="1" u="sng" dirty="0"/>
              <a:t>Protests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92964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000" dirty="0" smtClean="0"/>
              <a:t>Less </a:t>
            </a:r>
            <a:r>
              <a:rPr lang="en-US" sz="3000" dirty="0"/>
              <a:t>dollars = fierce competition = more protests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Incumbents </a:t>
            </a:r>
            <a:r>
              <a:rPr lang="en-US" sz="3000" dirty="0"/>
              <a:t>seeking to continue working the contract</a:t>
            </a:r>
          </a:p>
          <a:p>
            <a:pPr>
              <a:lnSpc>
                <a:spcPct val="200000"/>
              </a:lnSpc>
            </a:pPr>
            <a:r>
              <a:rPr lang="en-US" sz="3000" dirty="0" err="1" smtClean="0"/>
              <a:t>Offerors</a:t>
            </a:r>
            <a:r>
              <a:rPr lang="en-US" sz="3000" dirty="0" smtClean="0"/>
              <a:t> </a:t>
            </a:r>
            <a:r>
              <a:rPr lang="en-US" sz="3000" dirty="0"/>
              <a:t>that need the award to stay viable </a:t>
            </a:r>
            <a:endParaRPr lang="en-US" sz="3000" b="1" dirty="0">
              <a:cs typeface="Arial" pitchFamily="34" charset="0"/>
            </a:endParaRP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WHAT IS GOING TO HAPPEN?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296400" cy="5287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	</a:t>
            </a:r>
            <a:r>
              <a:rPr lang="en-US" sz="4000" b="1" dirty="0" smtClean="0"/>
              <a:t>DIFFICULT </a:t>
            </a:r>
            <a:r>
              <a:rPr lang="en-US" sz="4000" b="1" dirty="0"/>
              <a:t>TO PREDICT </a:t>
            </a:r>
            <a:r>
              <a:rPr lang="en-US" sz="4000" b="1" dirty="0" smtClean="0"/>
              <a:t>EXACTLY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en-US" sz="3000" dirty="0" smtClean="0"/>
              <a:t> Election </a:t>
            </a:r>
            <a:r>
              <a:rPr lang="en-US" sz="3000" dirty="0"/>
              <a:t>Year 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Debate </a:t>
            </a:r>
            <a:r>
              <a:rPr lang="en-US" sz="3000" dirty="0"/>
              <a:t>entangled with macro economic policy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Changes </a:t>
            </a:r>
            <a:r>
              <a:rPr lang="en-US" sz="3000" dirty="0"/>
              <a:t>in taxes (extension of tax cuts)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Economic </a:t>
            </a:r>
            <a:r>
              <a:rPr lang="en-US" sz="3000" dirty="0"/>
              <a:t>recovery</a:t>
            </a:r>
            <a:endParaRPr lang="en-US" sz="3000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41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GOING TO HAPPEN</a:t>
            </a:r>
            <a:r>
              <a:rPr lang="en-US" b="1" u="sng" dirty="0" smtClean="0"/>
              <a:t>?</a:t>
            </a:r>
            <a:br>
              <a:rPr lang="en-US" b="1" u="sng" dirty="0" smtClean="0"/>
            </a:br>
            <a:r>
              <a:rPr lang="en-US" sz="3600" b="1" u="sng" dirty="0"/>
              <a:t>Things to Watch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296400" cy="5287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900" dirty="0" smtClean="0"/>
          </a:p>
          <a:p>
            <a:pPr>
              <a:defRPr/>
            </a:pPr>
            <a:r>
              <a:rPr lang="en-US" sz="3600" dirty="0" smtClean="0"/>
              <a:t>Continuing Resolution Authority–Mar 2013</a:t>
            </a:r>
          </a:p>
          <a:p>
            <a:pPr>
              <a:defRPr/>
            </a:pPr>
            <a:r>
              <a:rPr lang="en-US" sz="3600" dirty="0" smtClean="0"/>
              <a:t>WARN </a:t>
            </a:r>
            <a:r>
              <a:rPr lang="en-US" sz="3600" dirty="0"/>
              <a:t>Act implications</a:t>
            </a:r>
          </a:p>
          <a:p>
            <a:pPr marL="800100" lvl="1" indent="-342900">
              <a:defRPr/>
            </a:pPr>
            <a:r>
              <a:rPr lang="en-US" sz="3200" dirty="0" err="1"/>
              <a:t>Ktrs</a:t>
            </a:r>
            <a:r>
              <a:rPr lang="en-US" sz="3200" dirty="0"/>
              <a:t> of over 100 personnel – must give 60 day notice</a:t>
            </a:r>
          </a:p>
          <a:p>
            <a:pPr marL="800100" lvl="1" indent="-342900">
              <a:defRPr/>
            </a:pPr>
            <a:r>
              <a:rPr lang="en-US" sz="3200" dirty="0"/>
              <a:t>Closing of work site – loss of 50</a:t>
            </a:r>
          </a:p>
          <a:p>
            <a:pPr marL="800100" lvl="1" indent="-342900">
              <a:defRPr/>
            </a:pPr>
            <a:r>
              <a:rPr lang="en-US" sz="3200" dirty="0"/>
              <a:t>Mass layoff – loss of </a:t>
            </a:r>
            <a:r>
              <a:rPr lang="en-US" sz="3200" dirty="0" smtClean="0"/>
              <a:t>500</a:t>
            </a:r>
            <a:endParaRPr lang="en-US" sz="3200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0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GOING TO HAPPEN</a:t>
            </a:r>
            <a:r>
              <a:rPr lang="en-US" b="1" u="sng" dirty="0" smtClean="0"/>
              <a:t>?</a:t>
            </a:r>
            <a:br>
              <a:rPr lang="en-US" b="1" u="sng" dirty="0" smtClean="0"/>
            </a:br>
            <a:r>
              <a:rPr lang="en-US" sz="3600" b="1" u="sng" dirty="0"/>
              <a:t>Things to Watch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296400" cy="5287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/>
              <a:t>Scope </a:t>
            </a:r>
            <a:r>
              <a:rPr lang="en-US" dirty="0" smtClean="0"/>
              <a:t>creep–manage </a:t>
            </a:r>
            <a:r>
              <a:rPr lang="en-US" dirty="0"/>
              <a:t>effectively to avoid Disputes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Increased </a:t>
            </a:r>
            <a:r>
              <a:rPr lang="en-US" dirty="0"/>
              <a:t>competitive market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Engage </a:t>
            </a:r>
            <a:r>
              <a:rPr lang="en-US" dirty="0"/>
              <a:t>strategies of two-way communications</a:t>
            </a:r>
          </a:p>
          <a:p>
            <a:pPr lvl="1">
              <a:defRPr/>
            </a:pPr>
            <a:r>
              <a:rPr lang="en-US" dirty="0"/>
              <a:t>  Leadership</a:t>
            </a:r>
          </a:p>
          <a:p>
            <a:pPr lvl="1">
              <a:defRPr/>
            </a:pPr>
            <a:r>
              <a:rPr lang="en-US" dirty="0"/>
              <a:t>  Trade and Professional Associations</a:t>
            </a: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83477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5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IS GOING TO HAPPEN</a:t>
            </a:r>
            <a:r>
              <a:rPr lang="en-US" b="1" u="sng" dirty="0" smtClean="0"/>
              <a:t>?</a:t>
            </a:r>
            <a:br>
              <a:rPr lang="en-US" b="1" u="sng" dirty="0" smtClean="0"/>
            </a:br>
            <a:r>
              <a:rPr lang="en-US" sz="3600" b="1" u="sng" dirty="0"/>
              <a:t>Things to Watch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296400" cy="5287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9600" b="1" dirty="0" smtClean="0"/>
              <a:t>CHANGE</a:t>
            </a:r>
            <a:endParaRPr lang="en-US" sz="9600" b="1" dirty="0"/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5082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67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CONCLUSION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9182"/>
            <a:ext cx="9296400" cy="5287963"/>
          </a:xfrm>
        </p:spPr>
        <p:txBody>
          <a:bodyPr>
            <a:noAutofit/>
          </a:bodyPr>
          <a:lstStyle/>
          <a:p>
            <a:r>
              <a:rPr lang="en-US" dirty="0"/>
              <a:t>What is Sequestration?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How did We Get Here?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is the Likely Impact?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is Going to Happen?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5082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73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SEQUESTRATION?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sz="4400" dirty="0" smtClean="0"/>
              <a:t>WHY SHOULD YOU CARE?</a:t>
            </a:r>
          </a:p>
          <a:p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874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SEQUESTRATION?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639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r>
              <a:rPr kumimoji="0" lang="en-US" sz="4400" dirty="0" smtClean="0"/>
              <a:t>  Budget Control Act of 2011 – signed 2 Aug 2011</a:t>
            </a:r>
          </a:p>
          <a:p>
            <a:pPr>
              <a:buNone/>
            </a:pPr>
            <a:endParaRPr kumimoji="0" lang="en-US" sz="4400" dirty="0" smtClean="0"/>
          </a:p>
          <a:p>
            <a:r>
              <a:rPr kumimoji="0" lang="en-US" sz="4400" dirty="0" smtClean="0"/>
              <a:t>  Increased debt ceiling to $</a:t>
            </a:r>
            <a:r>
              <a:rPr kumimoji="0" lang="en-US" sz="4400" dirty="0" smtClean="0"/>
              <a:t>2.1T</a:t>
            </a:r>
            <a:endParaRPr kumimoji="0" lang="en-US" sz="4400" dirty="0" smtClean="0"/>
          </a:p>
          <a:p>
            <a:pPr>
              <a:buNone/>
            </a:pPr>
            <a:endParaRPr kumimoji="0" lang="en-US" sz="4400" dirty="0" smtClean="0"/>
          </a:p>
          <a:p>
            <a:r>
              <a:rPr kumimoji="0" lang="en-US" sz="4400" dirty="0" smtClean="0"/>
              <a:t>  Automatic reduction of spending triggered</a:t>
            </a:r>
          </a:p>
          <a:p>
            <a:pPr>
              <a:buNone/>
            </a:pPr>
            <a:endParaRPr kumimoji="0" lang="en-US" sz="4400" dirty="0" smtClean="0"/>
          </a:p>
          <a:p>
            <a:r>
              <a:rPr kumimoji="0" lang="en-US" sz="4400" dirty="0" smtClean="0"/>
              <a:t>  If Congress  approves budget higher than the 	caps depicted by the law</a:t>
            </a: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2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SEQUESTRATION?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66498"/>
            <a:ext cx="8534400" cy="4525963"/>
          </a:xfrm>
        </p:spPr>
        <p:txBody>
          <a:bodyPr>
            <a:normAutofit/>
          </a:bodyPr>
          <a:lstStyle/>
          <a:p>
            <a:r>
              <a:rPr kumimoji="0" lang="en-US" dirty="0" smtClean="0"/>
              <a:t>Exemptions -- most mandatory programs -- Medicaid, Social Security, federal retirement programs, Veteran’s </a:t>
            </a:r>
            <a:r>
              <a:rPr kumimoji="0" lang="en-US" dirty="0" smtClean="0"/>
              <a:t>Programs</a:t>
            </a:r>
            <a:endParaRPr kumimoji="0" lang="en-US" dirty="0" smtClean="0"/>
          </a:p>
          <a:p>
            <a:r>
              <a:rPr kumimoji="0" lang="en-US" dirty="0" smtClean="0"/>
              <a:t>Funding </a:t>
            </a:r>
            <a:r>
              <a:rPr kumimoji="0" lang="en-US" dirty="0" smtClean="0"/>
              <a:t>supporting </a:t>
            </a:r>
            <a:r>
              <a:rPr lang="en-US" dirty="0" smtClean="0"/>
              <a:t>Overseas Contingency Ops</a:t>
            </a:r>
          </a:p>
          <a:p>
            <a:r>
              <a:rPr kumimoji="0" lang="en-US" dirty="0" smtClean="0"/>
              <a:t>Reduction </a:t>
            </a:r>
            <a:r>
              <a:rPr kumimoji="0" lang="en-US" dirty="0" smtClean="0"/>
              <a:t>of spending by $</a:t>
            </a:r>
            <a:r>
              <a:rPr kumimoji="0" lang="en-US" dirty="0" smtClean="0"/>
              <a:t>2.1T </a:t>
            </a:r>
            <a:r>
              <a:rPr kumimoji="0" lang="en-US" dirty="0" smtClean="0"/>
              <a:t>– 2013 – </a:t>
            </a:r>
            <a:r>
              <a:rPr kumimoji="0" lang="en-US" dirty="0" smtClean="0"/>
              <a:t>2021</a:t>
            </a:r>
            <a:endParaRPr kumimoji="0" lang="en-US" dirty="0" smtClean="0"/>
          </a:p>
          <a:p>
            <a:r>
              <a:rPr kumimoji="0" lang="en-US" dirty="0" smtClean="0"/>
              <a:t>Effective </a:t>
            </a:r>
            <a:r>
              <a:rPr lang="en-US" dirty="0" smtClean="0"/>
              <a:t>2</a:t>
            </a:r>
            <a:r>
              <a:rPr kumimoji="0" lang="en-US" dirty="0" smtClean="0"/>
              <a:t> </a:t>
            </a:r>
            <a:r>
              <a:rPr kumimoji="0" lang="en-US" dirty="0" smtClean="0"/>
              <a:t>January 2013  </a:t>
            </a:r>
            <a:endParaRPr lang="en-US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9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SEQUESTRATION?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0" lang="en-US" sz="3400" dirty="0" smtClean="0"/>
              <a:t>   Automatic </a:t>
            </a:r>
            <a:r>
              <a:rPr kumimoji="0" lang="en-US" sz="3400" dirty="0" smtClean="0"/>
              <a:t>triggers can be avoided</a:t>
            </a:r>
          </a:p>
          <a:p>
            <a:pPr>
              <a:lnSpc>
                <a:spcPct val="150000"/>
              </a:lnSpc>
            </a:pPr>
            <a:r>
              <a:rPr kumimoji="0" lang="en-US" sz="3400" dirty="0" smtClean="0"/>
              <a:t>   Budget approved under thresholds</a:t>
            </a:r>
          </a:p>
          <a:p>
            <a:pPr>
              <a:lnSpc>
                <a:spcPct val="150000"/>
              </a:lnSpc>
            </a:pPr>
            <a:r>
              <a:rPr kumimoji="0" lang="en-US" sz="3400" dirty="0" smtClean="0"/>
              <a:t>   President’s budget for 2013 avoids trigger</a:t>
            </a:r>
          </a:p>
          <a:p>
            <a:pPr>
              <a:lnSpc>
                <a:spcPct val="150000"/>
              </a:lnSpc>
            </a:pPr>
            <a:r>
              <a:rPr kumimoji="0" lang="en-US" sz="3400" dirty="0" smtClean="0"/>
              <a:t>   House 2013 Authorization bill $8B &gt; 2011 Law</a:t>
            </a:r>
          </a:p>
          <a:p>
            <a:pPr algn="ctr">
              <a:buNone/>
            </a:pPr>
            <a:r>
              <a:rPr kumimoji="0" lang="en-US" sz="4600" b="1" dirty="0" smtClean="0"/>
              <a:t>EITHER WAY – MAJOR IMPACT   </a:t>
            </a:r>
            <a:endParaRPr lang="en-US" sz="4600" b="1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2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DID WE GET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2964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Unsustainable </a:t>
            </a:r>
            <a:r>
              <a:rPr lang="en-US" dirty="0"/>
              <a:t>growth in federal debt and deficit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Federal </a:t>
            </a:r>
            <a:r>
              <a:rPr lang="en-US" dirty="0"/>
              <a:t>budget in deficit since FY 02; spiked in FY </a:t>
            </a:r>
            <a:r>
              <a:rPr lang="en-US" dirty="0" smtClean="0"/>
              <a:t>09</a:t>
            </a:r>
            <a:endParaRPr lang="en-US" dirty="0"/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 smtClean="0"/>
              <a:t>Exceeded </a:t>
            </a:r>
            <a:r>
              <a:rPr lang="en-US" dirty="0"/>
              <a:t>$1 Trillion in FY 09; &gt;$1 T thru FY 11</a:t>
            </a:r>
            <a:endParaRPr lang="en-US" sz="4600" b="1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4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DID WE GET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2964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 Growth in deficit attributed to: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sz="3200" dirty="0"/>
              <a:t>Spending highest as share of GDP since FY 45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sz="3200" dirty="0"/>
              <a:t>Revenues lowest as share of GDP since FY 50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sz="3200" dirty="0"/>
              <a:t>Budgetary effects of recent recession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sz="3200" dirty="0"/>
              <a:t>Policies implemented in response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sz="3200" dirty="0"/>
              <a:t>Increased outlays and tax cuts</a:t>
            </a:r>
            <a:endParaRPr lang="en-US" sz="3200" b="1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80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DID WE GET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" y="1530212"/>
            <a:ext cx="92964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100" dirty="0"/>
              <a:t> BCA reduces spending via two principal approaches:</a:t>
            </a:r>
          </a:p>
          <a:p>
            <a:pPr>
              <a:buNone/>
              <a:defRPr/>
            </a:pPr>
            <a:endParaRPr lang="en-US" sz="3100" dirty="0"/>
          </a:p>
          <a:p>
            <a:pPr lvl="1">
              <a:defRPr/>
            </a:pPr>
            <a:r>
              <a:rPr lang="en-US" sz="3100" dirty="0"/>
              <a:t> Statutory spending caps FY 12 thru FY  21</a:t>
            </a:r>
          </a:p>
          <a:p>
            <a:pPr marL="457200" lvl="1" indent="0">
              <a:buNone/>
              <a:defRPr/>
            </a:pPr>
            <a:r>
              <a:rPr lang="en-US" sz="3100" dirty="0"/>
              <a:t> </a:t>
            </a:r>
          </a:p>
          <a:p>
            <a:pPr lvl="1">
              <a:defRPr/>
            </a:pPr>
            <a:r>
              <a:rPr lang="en-US" sz="3100" dirty="0"/>
              <a:t> Joint Select Committee on Deficit Reduction</a:t>
            </a: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49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730</Words>
  <Application>Microsoft Office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IMPACT OF SEQUESTRATION -- 2013</vt:lpstr>
      <vt:lpstr>TOPICS</vt:lpstr>
      <vt:lpstr>WHAT IS SEQUESTRATION?</vt:lpstr>
      <vt:lpstr>WHAT IS SEQUESTRATION?</vt:lpstr>
      <vt:lpstr>WHAT IS SEQUESTRATION?</vt:lpstr>
      <vt:lpstr>WHAT IS SEQUESTRATION?</vt:lpstr>
      <vt:lpstr>HOW DID WE GET HERE? </vt:lpstr>
      <vt:lpstr>HOW DID WE GET HERE? </vt:lpstr>
      <vt:lpstr>HOW DID WE GET HERE? </vt:lpstr>
      <vt:lpstr>HOW DID WE GET HERE? </vt:lpstr>
      <vt:lpstr>HOW DID WE GET HERE? </vt:lpstr>
      <vt:lpstr>WHAT IS THE LIKELY IMPACT?</vt:lpstr>
      <vt:lpstr>WHAT IS THE LIKELY IMPACT? Government Spending</vt:lpstr>
      <vt:lpstr>WHAT IS THE LIKELY IMPACT? Government Contracting </vt:lpstr>
      <vt:lpstr>WHAT IS THE LIKELY IMPACT? Government Contracting – New Contracts</vt:lpstr>
      <vt:lpstr>WHAT IS THE LIKELY IMPACT? Government Contracting – New Contracts</vt:lpstr>
      <vt:lpstr>WHAT IS THE LIKELY IMPACT? Government Contracting - Existing Contracts</vt:lpstr>
      <vt:lpstr>WHAT IS THE LIKELY IMPACT? Government Contracting - Existing Contracts</vt:lpstr>
      <vt:lpstr>WHAT IS THE LIKELY IMPACT? Government Contracting - Claims</vt:lpstr>
      <vt:lpstr>WHAT IS THE LIKELY IMPACT? Government Contracting - Protests</vt:lpstr>
      <vt:lpstr>WHAT IS GOING TO HAPPEN?</vt:lpstr>
      <vt:lpstr>WHAT IS GOING TO HAPPEN? Things to Watch</vt:lpstr>
      <vt:lpstr>WHAT IS GOING TO HAPPEN? Things to Watch</vt:lpstr>
      <vt:lpstr>WHAT IS GOING TO HAPPEN? Things to Watch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SEQUESTRATION -- 2013</dc:title>
  <dc:creator>Joe Hidalgo</dc:creator>
  <cp:lastModifiedBy>Joe Hidalgo</cp:lastModifiedBy>
  <cp:revision>44</cp:revision>
  <cp:lastPrinted>2012-08-22T12:48:01Z</cp:lastPrinted>
  <dcterms:created xsi:type="dcterms:W3CDTF">2012-08-21T19:24:08Z</dcterms:created>
  <dcterms:modified xsi:type="dcterms:W3CDTF">2012-08-22T15:10:36Z</dcterms:modified>
</cp:coreProperties>
</file>