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56" r:id="rId2"/>
    <p:sldId id="283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</p:sldIdLst>
  <p:sldSz cx="9144000" cy="6858000" type="screen4x3"/>
  <p:notesSz cx="7086600" cy="93726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 autoAdjust="0"/>
    <p:restoredTop sz="94604" autoAdjust="0"/>
  </p:normalViewPr>
  <p:slideViewPr>
    <p:cSldViewPr>
      <p:cViewPr>
        <p:scale>
          <a:sx n="66" d="100"/>
          <a:sy n="66" d="100"/>
        </p:scale>
        <p:origin x="-984" y="-2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44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0860" cy="468630"/>
          </a:xfrm>
          <a:prstGeom prst="rect">
            <a:avLst/>
          </a:prstGeom>
        </p:spPr>
        <p:txBody>
          <a:bodyPr vert="horz" lIns="94046" tIns="47023" rIns="94046" bIns="4702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14100" y="0"/>
            <a:ext cx="3070860" cy="468630"/>
          </a:xfrm>
          <a:prstGeom prst="rect">
            <a:avLst/>
          </a:prstGeom>
        </p:spPr>
        <p:txBody>
          <a:bodyPr vert="horz" lIns="94046" tIns="47023" rIns="94046" bIns="47023" rtlCol="0"/>
          <a:lstStyle>
            <a:lvl1pPr algn="r">
              <a:defRPr sz="1200"/>
            </a:lvl1pPr>
          </a:lstStyle>
          <a:p>
            <a:fld id="{22267F19-B6BE-48AB-B43F-BEED270C3FF3}" type="datetimeFigureOut">
              <a:rPr lang="en-US" smtClean="0"/>
              <a:t>8/22/2012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703263"/>
            <a:ext cx="4686300" cy="35147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046" tIns="47023" rIns="94046" bIns="4702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8660" y="4451985"/>
            <a:ext cx="5669280" cy="4217670"/>
          </a:xfrm>
          <a:prstGeom prst="rect">
            <a:avLst/>
          </a:prstGeom>
        </p:spPr>
        <p:txBody>
          <a:bodyPr vert="horz" lIns="94046" tIns="47023" rIns="94046" bIns="47023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02343"/>
            <a:ext cx="3070860" cy="468630"/>
          </a:xfrm>
          <a:prstGeom prst="rect">
            <a:avLst/>
          </a:prstGeom>
        </p:spPr>
        <p:txBody>
          <a:bodyPr vert="horz" lIns="94046" tIns="47023" rIns="94046" bIns="4702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14100" y="8902343"/>
            <a:ext cx="3070860" cy="468630"/>
          </a:xfrm>
          <a:prstGeom prst="rect">
            <a:avLst/>
          </a:prstGeom>
        </p:spPr>
        <p:txBody>
          <a:bodyPr vert="horz" lIns="94046" tIns="47023" rIns="94046" bIns="47023" rtlCol="0" anchor="b"/>
          <a:lstStyle>
            <a:lvl1pPr algn="r">
              <a:defRPr sz="1200"/>
            </a:lvl1pPr>
          </a:lstStyle>
          <a:p>
            <a:fld id="{545B8714-D455-4C1C-96FC-4B9AD5C6F3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99904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3CE20-5B14-4412-A00F-C57B9A81ACC6}" type="datetimeFigureOut">
              <a:rPr lang="en-US" smtClean="0"/>
              <a:t>8/22/2012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9C627-EBD8-4760-848A-92770D0691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52861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3CE20-5B14-4412-A00F-C57B9A81ACC6}" type="datetimeFigureOut">
              <a:rPr lang="en-US" smtClean="0"/>
              <a:t>8/22/2012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9C627-EBD8-4760-848A-92770D0691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02345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3CE20-5B14-4412-A00F-C57B9A81ACC6}" type="datetimeFigureOut">
              <a:rPr lang="en-US" smtClean="0"/>
              <a:t>8/22/2012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9C627-EBD8-4760-848A-92770D0691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16193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3CE20-5B14-4412-A00F-C57B9A81ACC6}" type="datetimeFigureOut">
              <a:rPr lang="en-US" smtClean="0"/>
              <a:t>8/22/2012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9C627-EBD8-4760-848A-92770D0691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11135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3CE20-5B14-4412-A00F-C57B9A81ACC6}" type="datetimeFigureOut">
              <a:rPr lang="en-US" smtClean="0"/>
              <a:t>8/22/2012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9C627-EBD8-4760-848A-92770D0691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40204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3CE20-5B14-4412-A00F-C57B9A81ACC6}" type="datetimeFigureOut">
              <a:rPr lang="en-US" smtClean="0"/>
              <a:t>8/22/2012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9C627-EBD8-4760-848A-92770D0691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1434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3CE20-5B14-4412-A00F-C57B9A81ACC6}" type="datetimeFigureOut">
              <a:rPr lang="en-US" smtClean="0"/>
              <a:t>8/22/2012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9C627-EBD8-4760-848A-92770D0691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17050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3CE20-5B14-4412-A00F-C57B9A81ACC6}" type="datetimeFigureOut">
              <a:rPr lang="en-US" smtClean="0"/>
              <a:t>8/22/2012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9C627-EBD8-4760-848A-92770D0691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9415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3CE20-5B14-4412-A00F-C57B9A81ACC6}" type="datetimeFigureOut">
              <a:rPr lang="en-US" smtClean="0"/>
              <a:t>8/22/2012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9C627-EBD8-4760-848A-92770D0691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5654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3CE20-5B14-4412-A00F-C57B9A81ACC6}" type="datetimeFigureOut">
              <a:rPr lang="en-US" smtClean="0"/>
              <a:t>8/22/2012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9C627-EBD8-4760-848A-92770D0691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824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3CE20-5B14-4412-A00F-C57B9A81ACC6}" type="datetimeFigureOut">
              <a:rPr lang="en-US" smtClean="0"/>
              <a:t>8/22/2012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9C627-EBD8-4760-848A-92770D0691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7254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33CE20-5B14-4412-A00F-C57B9A81ACC6}" type="datetimeFigureOut">
              <a:rPr lang="en-US" smtClean="0"/>
              <a:t>8/22/2012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79C627-EBD8-4760-848A-92770D0691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93342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IMPACT OF SEQUESTRATION -- 2013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b="1" dirty="0" smtClean="0"/>
          </a:p>
          <a:p>
            <a:endParaRPr lang="en-US" b="1" dirty="0"/>
          </a:p>
          <a:p>
            <a:r>
              <a:rPr lang="en-US" b="1" dirty="0" smtClean="0"/>
              <a:t>			</a:t>
            </a:r>
            <a:r>
              <a:rPr lang="en-US" sz="2800" b="1" dirty="0" smtClean="0"/>
              <a:t>Joe Hidalgo, CPCM</a:t>
            </a:r>
            <a:endParaRPr lang="en-US" sz="2800" dirty="0"/>
          </a:p>
        </p:txBody>
      </p:sp>
      <p:pic>
        <p:nvPicPr>
          <p:cNvPr id="7" name="Picture 6" descr="C:\Documents and Settings\Joe Hidalgo\My Documents\FIRSTTEAM\FIRST TEAM Solutions\FIRST TEAM SOLUTIONS LOGO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5486400"/>
            <a:ext cx="2057400" cy="10763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21288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HOW DID WE GET HERE?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9296400" cy="4525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Caps </a:t>
            </a:r>
            <a:r>
              <a:rPr lang="en-US" dirty="0"/>
              <a:t>limit spending through next 10 </a:t>
            </a:r>
            <a:r>
              <a:rPr lang="en-US" dirty="0" smtClean="0"/>
              <a:t>years–changes </a:t>
            </a:r>
            <a:r>
              <a:rPr lang="en-US" dirty="0"/>
              <a:t>in limits allowed/considered for:</a:t>
            </a:r>
          </a:p>
          <a:p>
            <a:pPr lvl="1"/>
            <a:r>
              <a:rPr lang="en-US" dirty="0"/>
              <a:t>Changes in concepts/definitions</a:t>
            </a:r>
          </a:p>
          <a:p>
            <a:pPr lvl="1"/>
            <a:r>
              <a:rPr lang="en-US" dirty="0"/>
              <a:t>Emergency requirements</a:t>
            </a:r>
          </a:p>
          <a:p>
            <a:pPr lvl="1"/>
            <a:r>
              <a:rPr lang="en-US" dirty="0"/>
              <a:t>Overseas Contingency Ops/Global War on Terror</a:t>
            </a:r>
          </a:p>
          <a:p>
            <a:pPr lvl="1"/>
            <a:r>
              <a:rPr lang="en-US" dirty="0"/>
              <a:t>Continuing disability reviews &amp; redeterminations</a:t>
            </a:r>
          </a:p>
          <a:p>
            <a:pPr lvl="1"/>
            <a:r>
              <a:rPr lang="en-US" dirty="0"/>
              <a:t>Disaster relief</a:t>
            </a:r>
          </a:p>
          <a:p>
            <a:r>
              <a:rPr lang="en-US" dirty="0" smtClean="0">
                <a:cs typeface="Arial" pitchFamily="34" charset="0"/>
              </a:rPr>
              <a:t>The </a:t>
            </a:r>
            <a:r>
              <a:rPr lang="en-US" dirty="0">
                <a:cs typeface="Arial" pitchFamily="34" charset="0"/>
              </a:rPr>
              <a:t>caps not specific amounts or even on each bill Broad caps on total discretionary spending by year</a:t>
            </a:r>
            <a:endParaRPr lang="en-US" sz="3100" dirty="0">
              <a:cs typeface="Arial" pitchFamily="34" charset="0"/>
            </a:endParaRPr>
          </a:p>
        </p:txBody>
      </p:sp>
      <p:pic>
        <p:nvPicPr>
          <p:cNvPr id="9" name="Picture 8" descr="C:\Documents and Settings\Joe Hidalgo\My Documents\FIRSTTEAM\FIRST TEAM Solutions\FIRST TEAM SOLUTIONS LOGO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5554299"/>
            <a:ext cx="2057400" cy="10763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60656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HOW DID WE GET HERE?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9296400" cy="4525963"/>
          </a:xfrm>
        </p:spPr>
        <p:txBody>
          <a:bodyPr>
            <a:normAutofit/>
          </a:bodyPr>
          <a:lstStyle/>
          <a:p>
            <a:r>
              <a:rPr lang="en-US" dirty="0"/>
              <a:t> </a:t>
            </a:r>
            <a:r>
              <a:rPr lang="en-US" dirty="0" smtClean="0"/>
              <a:t> ‘</a:t>
            </a:r>
            <a:r>
              <a:rPr lang="en-US" dirty="0"/>
              <a:t>Super’ Committee comprised of equal number of Senators and Representatives – 12 (6 Dems/6 Reps</a:t>
            </a:r>
            <a:r>
              <a:rPr lang="en-US" dirty="0" smtClean="0"/>
              <a:t>)</a:t>
            </a:r>
            <a:endParaRPr lang="en-US" dirty="0"/>
          </a:p>
          <a:p>
            <a:r>
              <a:rPr lang="en-US" dirty="0"/>
              <a:t>   </a:t>
            </a:r>
            <a:r>
              <a:rPr lang="en-US" dirty="0" smtClean="0"/>
              <a:t>‘</a:t>
            </a:r>
            <a:r>
              <a:rPr lang="en-US" dirty="0"/>
              <a:t>Super’ Committee charged to come up with </a:t>
            </a:r>
            <a:r>
              <a:rPr lang="en-US" dirty="0" smtClean="0"/>
              <a:t>plan</a:t>
            </a:r>
          </a:p>
          <a:p>
            <a:pPr>
              <a:buNone/>
            </a:pPr>
            <a:endParaRPr lang="en-US" dirty="0" smtClean="0"/>
          </a:p>
          <a:p>
            <a:pPr>
              <a:spcBef>
                <a:spcPct val="0"/>
              </a:spcBef>
            </a:pPr>
            <a:r>
              <a:rPr lang="en-US" dirty="0" smtClean="0"/>
              <a:t>   21 </a:t>
            </a:r>
            <a:r>
              <a:rPr lang="en-US" dirty="0"/>
              <a:t>Nov 2011 – failed to agree to a plan</a:t>
            </a:r>
          </a:p>
          <a:p>
            <a:pPr>
              <a:spcBef>
                <a:spcPct val="0"/>
              </a:spcBef>
              <a:buNone/>
            </a:pPr>
            <a:endParaRPr lang="en-US" dirty="0"/>
          </a:p>
          <a:p>
            <a:pPr>
              <a:spcBef>
                <a:spcPct val="0"/>
              </a:spcBef>
            </a:pPr>
            <a:r>
              <a:rPr lang="en-US" sz="4400" dirty="0"/>
              <a:t>  </a:t>
            </a:r>
            <a:r>
              <a:rPr lang="en-US" sz="4400" b="1" dirty="0" smtClean="0"/>
              <a:t>SEQUESTRATION process triggered</a:t>
            </a:r>
            <a:endParaRPr lang="en-US" sz="4400" b="1" dirty="0">
              <a:cs typeface="Arial" pitchFamily="34" charset="0"/>
            </a:endParaRPr>
          </a:p>
        </p:txBody>
      </p:sp>
      <p:pic>
        <p:nvPicPr>
          <p:cNvPr id="9" name="Picture 8" descr="C:\Documents and Settings\Joe Hidalgo\My Documents\FIRSTTEAM\FIRST TEAM Solutions\FIRST TEAM SOLUTIONS LOGO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5554299"/>
            <a:ext cx="2057400" cy="10763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53984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WHAT IS THE LIKELY IMPACT?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9296400" cy="4525963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4400" dirty="0"/>
              <a:t> Two potential impacts -- </a:t>
            </a:r>
          </a:p>
          <a:p>
            <a:pPr>
              <a:buNone/>
              <a:defRPr/>
            </a:pPr>
            <a:endParaRPr lang="en-US" sz="4000" dirty="0"/>
          </a:p>
          <a:p>
            <a:pPr lvl="1">
              <a:defRPr/>
            </a:pPr>
            <a:r>
              <a:rPr lang="en-US" sz="4000" dirty="0"/>
              <a:t> Impact to Government spending</a:t>
            </a:r>
          </a:p>
          <a:p>
            <a:pPr marL="457200" lvl="1" indent="0">
              <a:buNone/>
              <a:defRPr/>
            </a:pPr>
            <a:endParaRPr lang="en-US" sz="4000" dirty="0"/>
          </a:p>
          <a:p>
            <a:pPr lvl="1">
              <a:defRPr/>
            </a:pPr>
            <a:r>
              <a:rPr lang="en-US" sz="4000" dirty="0"/>
              <a:t> Impact to Government contracting</a:t>
            </a:r>
            <a:endParaRPr lang="en-US" sz="4000" b="1" dirty="0">
              <a:cs typeface="Arial" pitchFamily="34" charset="0"/>
            </a:endParaRPr>
          </a:p>
        </p:txBody>
      </p:sp>
      <p:pic>
        <p:nvPicPr>
          <p:cNvPr id="9" name="Picture 8" descr="C:\Documents and Settings\Joe Hidalgo\My Documents\FIRSTTEAM\FIRST TEAM Solutions\FIRST TEAM SOLUTIONS LOGO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5554299"/>
            <a:ext cx="2057400" cy="10763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00362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/>
              <a:t>WHAT IS THE LIKELY IMPACT?</a:t>
            </a:r>
            <a:br>
              <a:rPr lang="en-US" b="1" u="sng" dirty="0"/>
            </a:br>
            <a:r>
              <a:rPr lang="en-US" sz="4000" b="1" u="sng" dirty="0"/>
              <a:t>Government Spending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371600"/>
            <a:ext cx="9296400" cy="4525963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50000"/>
              </a:lnSpc>
              <a:spcBef>
                <a:spcPct val="0"/>
              </a:spcBef>
            </a:pPr>
            <a:r>
              <a:rPr lang="en-US" sz="4400" dirty="0"/>
              <a:t> Automatic new levels of Budget authority will be set 	thus restraining outlays (discretionary)</a:t>
            </a:r>
          </a:p>
          <a:p>
            <a:pPr>
              <a:lnSpc>
                <a:spcPct val="150000"/>
              </a:lnSpc>
              <a:spcBef>
                <a:spcPct val="0"/>
              </a:spcBef>
            </a:pPr>
            <a:r>
              <a:rPr lang="en-US" sz="4400" dirty="0"/>
              <a:t>  Levels set to FY11 Budget Authorization as a 	baseline and adjusted for inflation</a:t>
            </a:r>
          </a:p>
          <a:p>
            <a:pPr>
              <a:lnSpc>
                <a:spcPct val="150000"/>
              </a:lnSpc>
              <a:spcBef>
                <a:spcPct val="0"/>
              </a:spcBef>
            </a:pPr>
            <a:r>
              <a:rPr lang="en-US" sz="4400" dirty="0"/>
              <a:t>  Requirements for non critical programs on contract	will drop – Prioritization for dollars available</a:t>
            </a:r>
          </a:p>
          <a:p>
            <a:pPr>
              <a:lnSpc>
                <a:spcPct val="150000"/>
              </a:lnSpc>
              <a:spcBef>
                <a:spcPct val="0"/>
              </a:spcBef>
            </a:pPr>
            <a:r>
              <a:rPr lang="en-US" sz="4400" dirty="0"/>
              <a:t>  Reduced budget will impact critical programs</a:t>
            </a:r>
            <a:endParaRPr lang="en-US" sz="4000" b="1" dirty="0">
              <a:cs typeface="Arial" pitchFamily="34" charset="0"/>
            </a:endParaRPr>
          </a:p>
        </p:txBody>
      </p:sp>
      <p:pic>
        <p:nvPicPr>
          <p:cNvPr id="9" name="Picture 8" descr="C:\Documents and Settings\Joe Hidalgo\My Documents\FIRSTTEAM\FIRST TEAM Solutions\FIRST TEAM SOLUTIONS LOGO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5638800"/>
            <a:ext cx="2057400" cy="10763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52216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/>
              <a:t>WHAT IS THE LIKELY IMPACT?</a:t>
            </a:r>
            <a:br>
              <a:rPr lang="en-US" b="1" u="sng" dirty="0"/>
            </a:br>
            <a:r>
              <a:rPr lang="en-US" sz="4000" b="1" u="sng" dirty="0"/>
              <a:t>Government Contracting 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371600"/>
            <a:ext cx="9296400" cy="4525963"/>
          </a:xfrm>
        </p:spPr>
        <p:txBody>
          <a:bodyPr>
            <a:normAutofit lnSpcReduction="10000"/>
          </a:bodyPr>
          <a:lstStyle/>
          <a:p>
            <a:r>
              <a:rPr lang="en-US" sz="3600" dirty="0"/>
              <a:t> New Contracts</a:t>
            </a:r>
          </a:p>
          <a:p>
            <a:endParaRPr lang="en-US" sz="3600" dirty="0"/>
          </a:p>
          <a:p>
            <a:r>
              <a:rPr lang="en-US" sz="3600" dirty="0"/>
              <a:t>  Existing Contracts</a:t>
            </a:r>
          </a:p>
          <a:p>
            <a:endParaRPr lang="en-US" sz="3600" dirty="0"/>
          </a:p>
          <a:p>
            <a:r>
              <a:rPr lang="en-US" sz="3600" dirty="0"/>
              <a:t>  Claims</a:t>
            </a:r>
          </a:p>
          <a:p>
            <a:pPr>
              <a:buFontTx/>
              <a:buNone/>
            </a:pPr>
            <a:endParaRPr lang="en-US" sz="3600" dirty="0"/>
          </a:p>
          <a:p>
            <a:r>
              <a:rPr lang="en-US" sz="3600" dirty="0"/>
              <a:t>  Protests</a:t>
            </a:r>
            <a:endParaRPr lang="en-US" sz="4000" b="1" dirty="0">
              <a:cs typeface="Arial" pitchFamily="34" charset="0"/>
            </a:endParaRPr>
          </a:p>
        </p:txBody>
      </p:sp>
      <p:pic>
        <p:nvPicPr>
          <p:cNvPr id="9" name="Picture 8" descr="C:\Documents and Settings\Joe Hidalgo\My Documents\FIRSTTEAM\FIRST TEAM Solutions\FIRST TEAM SOLUTIONS LOGO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5683477"/>
            <a:ext cx="2057400" cy="10763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48868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/>
              <a:t>WHAT IS THE LIKELY IMPACT?</a:t>
            </a:r>
            <a:br>
              <a:rPr lang="en-US" b="1" u="sng" dirty="0"/>
            </a:br>
            <a:r>
              <a:rPr lang="en-US" sz="4000" b="1" u="sng" dirty="0"/>
              <a:t>Government Contracting – New Contracts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371600"/>
            <a:ext cx="9296400" cy="4525963"/>
          </a:xfrm>
        </p:spPr>
        <p:txBody>
          <a:bodyPr>
            <a:normAutofit lnSpcReduction="10000"/>
          </a:bodyPr>
          <a:lstStyle/>
          <a:p>
            <a:r>
              <a:rPr lang="en-US" dirty="0"/>
              <a:t> Decrease in number of new contracts awarded</a:t>
            </a:r>
          </a:p>
          <a:p>
            <a:r>
              <a:rPr lang="en-US" dirty="0"/>
              <a:t> </a:t>
            </a:r>
            <a:r>
              <a:rPr lang="en-US" dirty="0" smtClean="0"/>
              <a:t>Agencies </a:t>
            </a:r>
            <a:r>
              <a:rPr lang="en-US" dirty="0"/>
              <a:t>will be vying/prioritizing for available dollars</a:t>
            </a:r>
          </a:p>
          <a:p>
            <a:pPr lvl="1"/>
            <a:r>
              <a:rPr lang="en-US" dirty="0"/>
              <a:t> Cyber defense</a:t>
            </a:r>
          </a:p>
          <a:p>
            <a:pPr lvl="1"/>
            <a:r>
              <a:rPr lang="en-US" dirty="0"/>
              <a:t> Intelligence</a:t>
            </a:r>
          </a:p>
          <a:p>
            <a:pPr lvl="1"/>
            <a:r>
              <a:rPr lang="en-US" dirty="0"/>
              <a:t> Surveillance</a:t>
            </a:r>
          </a:p>
          <a:p>
            <a:pPr lvl="1"/>
            <a:r>
              <a:rPr lang="en-US" dirty="0"/>
              <a:t> Reconnaissance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Space</a:t>
            </a:r>
            <a:endParaRPr lang="en-US" dirty="0"/>
          </a:p>
          <a:p>
            <a:r>
              <a:rPr lang="en-US" dirty="0"/>
              <a:t>  Emphasis on proven, deployable, commercial</a:t>
            </a:r>
            <a:endParaRPr lang="en-US" sz="4000" b="1" dirty="0">
              <a:cs typeface="Arial" pitchFamily="34" charset="0"/>
            </a:endParaRPr>
          </a:p>
        </p:txBody>
      </p:sp>
      <p:pic>
        <p:nvPicPr>
          <p:cNvPr id="9" name="Picture 8" descr="C:\Documents and Settings\Joe Hidalgo\My Documents\FIRSTTEAM\FIRST TEAM Solutions\FIRST TEAM SOLUTIONS LOGO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5683477"/>
            <a:ext cx="2057400" cy="10763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54856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/>
              <a:t>WHAT IS THE LIKELY IMPACT?</a:t>
            </a:r>
            <a:br>
              <a:rPr lang="en-US" b="1" u="sng" dirty="0"/>
            </a:br>
            <a:r>
              <a:rPr lang="en-US" sz="4000" b="1" u="sng" dirty="0"/>
              <a:t>Government Contracting – New Contracts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371600"/>
            <a:ext cx="9296400" cy="4525963"/>
          </a:xfrm>
        </p:spPr>
        <p:txBody>
          <a:bodyPr>
            <a:normAutofit lnSpcReduction="10000"/>
          </a:bodyPr>
          <a:lstStyle/>
          <a:p>
            <a:r>
              <a:rPr lang="en-US" dirty="0"/>
              <a:t> </a:t>
            </a:r>
            <a:r>
              <a:rPr lang="en-US" sz="3600" dirty="0"/>
              <a:t>Influence types of contracts to be issued</a:t>
            </a:r>
          </a:p>
          <a:p>
            <a:pPr lvl="1"/>
            <a:r>
              <a:rPr lang="en-US" sz="3200" dirty="0"/>
              <a:t> Move to minimizing cost risk on USG </a:t>
            </a:r>
          </a:p>
          <a:p>
            <a:pPr lvl="1"/>
            <a:r>
              <a:rPr lang="en-US" sz="3200" dirty="0"/>
              <a:t> USECDEF A,T&amp;L Ashton Carter Memo Nov 2010</a:t>
            </a:r>
          </a:p>
          <a:p>
            <a:pPr lvl="1"/>
            <a:r>
              <a:rPr lang="en-US" sz="3200" dirty="0"/>
              <a:t> More emphasis on Fixed Price instruments</a:t>
            </a:r>
          </a:p>
          <a:p>
            <a:pPr lvl="1"/>
            <a:r>
              <a:rPr lang="en-US" sz="3200" dirty="0"/>
              <a:t> Use of IDIQ vehicles–allows negotiations at TO level</a:t>
            </a:r>
          </a:p>
          <a:p>
            <a:pPr lvl="1"/>
            <a:r>
              <a:rPr lang="en-US" sz="3200" dirty="0"/>
              <a:t> Potential increase of importance LPTA v best value</a:t>
            </a:r>
            <a:endParaRPr lang="en-US" sz="3200" b="1" dirty="0">
              <a:cs typeface="Arial" pitchFamily="34" charset="0"/>
            </a:endParaRPr>
          </a:p>
        </p:txBody>
      </p:sp>
      <p:pic>
        <p:nvPicPr>
          <p:cNvPr id="9" name="Picture 8" descr="C:\Documents and Settings\Joe Hidalgo\My Documents\FIRSTTEAM\FIRST TEAM Solutions\FIRST TEAM SOLUTIONS LOGO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5683477"/>
            <a:ext cx="2057400" cy="10763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11897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/>
              <a:t>WHAT IS THE LIKELY IMPACT?</a:t>
            </a:r>
            <a:br>
              <a:rPr lang="en-US" b="1" u="sng" dirty="0"/>
            </a:br>
            <a:r>
              <a:rPr lang="en-US" sz="3600" b="1" u="sng" dirty="0"/>
              <a:t>Government </a:t>
            </a:r>
            <a:r>
              <a:rPr lang="en-US" sz="3600" b="1" u="sng" dirty="0" smtClean="0"/>
              <a:t>Contracting - Existing Contracts</a:t>
            </a:r>
            <a:endParaRPr lang="en-US" sz="36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371600"/>
            <a:ext cx="9296400" cy="4525963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sz="3100" dirty="0" smtClean="0"/>
              <a:t>Limited </a:t>
            </a:r>
            <a:r>
              <a:rPr lang="en-US" sz="3100" dirty="0"/>
              <a:t>funding </a:t>
            </a:r>
            <a:r>
              <a:rPr lang="en-US" sz="3100" dirty="0" smtClean="0"/>
              <a:t>= </a:t>
            </a:r>
            <a:r>
              <a:rPr lang="en-US" sz="3100" dirty="0"/>
              <a:t>reduction of products/services</a:t>
            </a:r>
          </a:p>
          <a:p>
            <a:pPr>
              <a:lnSpc>
                <a:spcPct val="200000"/>
              </a:lnSpc>
            </a:pPr>
            <a:r>
              <a:rPr lang="en-US" sz="3100" dirty="0" smtClean="0"/>
              <a:t>Potential </a:t>
            </a:r>
            <a:r>
              <a:rPr lang="en-US" sz="3100" dirty="0"/>
              <a:t>de-scope of contracts</a:t>
            </a:r>
          </a:p>
          <a:p>
            <a:pPr>
              <a:lnSpc>
                <a:spcPct val="200000"/>
              </a:lnSpc>
            </a:pPr>
            <a:r>
              <a:rPr lang="en-US" sz="3100" dirty="0" smtClean="0"/>
              <a:t>Change </a:t>
            </a:r>
            <a:r>
              <a:rPr lang="en-US" sz="3100" dirty="0"/>
              <a:t>in breadth, depth, capability, quantities</a:t>
            </a:r>
          </a:p>
          <a:p>
            <a:pPr>
              <a:lnSpc>
                <a:spcPct val="200000"/>
              </a:lnSpc>
            </a:pPr>
            <a:r>
              <a:rPr lang="en-US" sz="3100" dirty="0" smtClean="0"/>
              <a:t>Restructure </a:t>
            </a:r>
            <a:r>
              <a:rPr lang="en-US" sz="3100" dirty="0"/>
              <a:t>of contract/program – stretch schedule</a:t>
            </a:r>
            <a:endParaRPr lang="en-US" sz="3100" b="1" dirty="0">
              <a:cs typeface="Arial" pitchFamily="34" charset="0"/>
            </a:endParaRPr>
          </a:p>
        </p:txBody>
      </p:sp>
      <p:pic>
        <p:nvPicPr>
          <p:cNvPr id="9" name="Picture 8" descr="C:\Documents and Settings\Joe Hidalgo\My Documents\FIRSTTEAM\FIRST TEAM Solutions\FIRST TEAM SOLUTIONS LOGO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5683477"/>
            <a:ext cx="2057400" cy="10763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66586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/>
              <a:t>WHAT IS THE LIKELY IMPACT?</a:t>
            </a:r>
            <a:br>
              <a:rPr lang="en-US" b="1" u="sng" dirty="0"/>
            </a:br>
            <a:r>
              <a:rPr lang="en-US" sz="3600" b="1" u="sng" dirty="0"/>
              <a:t>Government </a:t>
            </a:r>
            <a:r>
              <a:rPr lang="en-US" sz="3600" b="1" u="sng" dirty="0" smtClean="0"/>
              <a:t>Contracting - Existing Contracts</a:t>
            </a:r>
            <a:endParaRPr lang="en-US" sz="36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371600"/>
            <a:ext cx="9296400" cy="4525963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sz="3100" dirty="0" smtClean="0"/>
              <a:t>Use </a:t>
            </a:r>
            <a:r>
              <a:rPr lang="en-US" sz="3100" dirty="0"/>
              <a:t>of term contract vehicles </a:t>
            </a:r>
            <a:r>
              <a:rPr lang="en-US" sz="3100" dirty="0" smtClean="0"/>
              <a:t>for funding </a:t>
            </a:r>
            <a:r>
              <a:rPr lang="en-US" sz="3100" dirty="0"/>
              <a:t>out years</a:t>
            </a:r>
          </a:p>
          <a:p>
            <a:pPr>
              <a:lnSpc>
                <a:spcPct val="200000"/>
              </a:lnSpc>
            </a:pPr>
            <a:r>
              <a:rPr lang="en-US" sz="3100" dirty="0" smtClean="0"/>
              <a:t>More </a:t>
            </a:r>
            <a:r>
              <a:rPr lang="en-US" sz="3100" dirty="0"/>
              <a:t>scrutiny prior to exercise of contract options</a:t>
            </a:r>
          </a:p>
          <a:p>
            <a:pPr>
              <a:lnSpc>
                <a:spcPct val="200000"/>
              </a:lnSpc>
            </a:pPr>
            <a:r>
              <a:rPr lang="en-US" sz="3100" dirty="0" smtClean="0"/>
              <a:t>Partial </a:t>
            </a:r>
            <a:r>
              <a:rPr lang="en-US" sz="3100" dirty="0"/>
              <a:t>terminations for convenience</a:t>
            </a:r>
          </a:p>
          <a:p>
            <a:pPr>
              <a:lnSpc>
                <a:spcPct val="200000"/>
              </a:lnSpc>
            </a:pPr>
            <a:r>
              <a:rPr lang="en-US" sz="3100" dirty="0" smtClean="0"/>
              <a:t>Full </a:t>
            </a:r>
            <a:r>
              <a:rPr lang="en-US" sz="3100" dirty="0"/>
              <a:t>terminations for convenience</a:t>
            </a:r>
            <a:endParaRPr lang="en-US" sz="3100" b="1" dirty="0">
              <a:cs typeface="Arial" pitchFamily="34" charset="0"/>
            </a:endParaRPr>
          </a:p>
        </p:txBody>
      </p:sp>
      <p:pic>
        <p:nvPicPr>
          <p:cNvPr id="9" name="Picture 8" descr="C:\Documents and Settings\Joe Hidalgo\My Documents\FIRSTTEAM\FIRST TEAM Solutions\FIRST TEAM SOLUTIONS LOGO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5683477"/>
            <a:ext cx="2057400" cy="10763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35502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/>
              <a:t>WHAT IS THE LIKELY IMPACT?</a:t>
            </a:r>
            <a:br>
              <a:rPr lang="en-US" b="1" u="sng" dirty="0"/>
            </a:br>
            <a:r>
              <a:rPr lang="en-US" sz="3600" b="1" u="sng" dirty="0"/>
              <a:t>Government </a:t>
            </a:r>
            <a:r>
              <a:rPr lang="en-US" sz="3600" b="1" u="sng" dirty="0" smtClean="0"/>
              <a:t>Contracting - </a:t>
            </a:r>
            <a:r>
              <a:rPr lang="en-US" sz="3600" b="1" u="sng" dirty="0"/>
              <a:t>Claims</a:t>
            </a:r>
            <a:endParaRPr lang="en-US" sz="36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50257"/>
            <a:ext cx="9296400" cy="4525963"/>
          </a:xfrm>
        </p:spPr>
        <p:txBody>
          <a:bodyPr>
            <a:noAutofit/>
          </a:bodyPr>
          <a:lstStyle/>
          <a:p>
            <a:pPr>
              <a:lnSpc>
                <a:spcPct val="200000"/>
              </a:lnSpc>
            </a:pPr>
            <a:r>
              <a:rPr lang="en-US" sz="3000" dirty="0" smtClean="0"/>
              <a:t>Increased </a:t>
            </a:r>
            <a:r>
              <a:rPr lang="en-US" sz="3000" dirty="0"/>
              <a:t>potential for filing of equitable </a:t>
            </a:r>
            <a:r>
              <a:rPr lang="en-US" sz="3000" dirty="0" smtClean="0"/>
              <a:t>adjustments</a:t>
            </a:r>
            <a:endParaRPr lang="en-US" sz="3000" dirty="0"/>
          </a:p>
          <a:p>
            <a:r>
              <a:rPr lang="en-US" sz="3000" dirty="0" smtClean="0"/>
              <a:t>Contractors </a:t>
            </a:r>
            <a:r>
              <a:rPr lang="en-US" sz="3000" dirty="0"/>
              <a:t>more vigilant relative to ‘scope creep’</a:t>
            </a:r>
          </a:p>
          <a:p>
            <a:pPr lvl="1"/>
            <a:r>
              <a:rPr lang="en-US" dirty="0"/>
              <a:t> Less funding – less work </a:t>
            </a:r>
          </a:p>
          <a:p>
            <a:pPr lvl="1"/>
            <a:r>
              <a:rPr lang="en-US" dirty="0"/>
              <a:t> Aggressive pursuit of existing </a:t>
            </a:r>
            <a:r>
              <a:rPr lang="en-US" dirty="0" smtClean="0"/>
              <a:t>claims</a:t>
            </a:r>
          </a:p>
          <a:p>
            <a:pPr>
              <a:lnSpc>
                <a:spcPct val="150000"/>
              </a:lnSpc>
            </a:pPr>
            <a:r>
              <a:rPr lang="en-US" sz="3000" dirty="0" smtClean="0"/>
              <a:t>USG may use litigation as a tool to recoup funds</a:t>
            </a:r>
          </a:p>
          <a:p>
            <a:pPr>
              <a:lnSpc>
                <a:spcPct val="150000"/>
              </a:lnSpc>
            </a:pPr>
            <a:r>
              <a:rPr lang="en-US" sz="3000" dirty="0" smtClean="0"/>
              <a:t>Rulings by BCA in favor of the Government </a:t>
            </a:r>
            <a:endParaRPr lang="en-US" sz="3000" b="1" dirty="0">
              <a:cs typeface="Arial" pitchFamily="34" charset="0"/>
            </a:endParaRPr>
          </a:p>
        </p:txBody>
      </p:sp>
      <p:pic>
        <p:nvPicPr>
          <p:cNvPr id="9" name="Picture 8" descr="C:\Documents and Settings\Joe Hidalgo\My Documents\FIRSTTEAM\FIRST TEAM Solutions\FIRST TEAM SOLUTIONS LOGO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5683477"/>
            <a:ext cx="2057400" cy="10763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06667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TOPICS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n-US" sz="3600" dirty="0" smtClean="0"/>
              <a:t>What is Sequestration?</a:t>
            </a:r>
          </a:p>
          <a:p>
            <a:endParaRPr lang="en-US" sz="3600" dirty="0" smtClean="0"/>
          </a:p>
          <a:p>
            <a:r>
              <a:rPr lang="en-US" sz="3600" dirty="0" smtClean="0"/>
              <a:t>How did We Get Here?</a:t>
            </a:r>
          </a:p>
          <a:p>
            <a:endParaRPr lang="en-US" sz="3600" dirty="0" smtClean="0"/>
          </a:p>
          <a:p>
            <a:r>
              <a:rPr lang="en-US" sz="3600" dirty="0" smtClean="0"/>
              <a:t>What is the Likely Impact?</a:t>
            </a:r>
          </a:p>
          <a:p>
            <a:endParaRPr lang="en-US" sz="3600" dirty="0" smtClean="0"/>
          </a:p>
          <a:p>
            <a:r>
              <a:rPr lang="en-US" sz="3600" dirty="0" smtClean="0"/>
              <a:t>What is Going to Happen?</a:t>
            </a:r>
          </a:p>
          <a:p>
            <a:endParaRPr lang="en-US" dirty="0"/>
          </a:p>
        </p:txBody>
      </p:sp>
      <p:pic>
        <p:nvPicPr>
          <p:cNvPr id="9" name="Picture 8" descr="C:\Documents and Settings\Joe Hidalgo\My Documents\FIRSTTEAM\FIRST TEAM Solutions\FIRST TEAM SOLUTIONS LOGO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5554299"/>
            <a:ext cx="2057400" cy="10763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3183037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/>
              <a:t>WHAT IS THE LIKELY IMPACT?</a:t>
            </a:r>
            <a:br>
              <a:rPr lang="en-US" b="1" u="sng" dirty="0"/>
            </a:br>
            <a:r>
              <a:rPr lang="en-US" sz="3600" b="1" u="sng" dirty="0"/>
              <a:t>Government </a:t>
            </a:r>
            <a:r>
              <a:rPr lang="en-US" sz="3600" b="1" u="sng" dirty="0" smtClean="0"/>
              <a:t>Contracting - </a:t>
            </a:r>
            <a:r>
              <a:rPr lang="en-US" sz="3600" b="1" u="sng" dirty="0"/>
              <a:t>Protests</a:t>
            </a:r>
            <a:endParaRPr lang="en-US" sz="36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9296400" cy="4525963"/>
          </a:xfrm>
        </p:spPr>
        <p:txBody>
          <a:bodyPr>
            <a:noAutofit/>
          </a:bodyPr>
          <a:lstStyle/>
          <a:p>
            <a:pPr>
              <a:lnSpc>
                <a:spcPct val="200000"/>
              </a:lnSpc>
            </a:pPr>
            <a:r>
              <a:rPr lang="en-US" sz="3000" dirty="0" smtClean="0"/>
              <a:t>Less </a:t>
            </a:r>
            <a:r>
              <a:rPr lang="en-US" sz="3000" dirty="0"/>
              <a:t>dollars = fierce competition = more protests</a:t>
            </a:r>
          </a:p>
          <a:p>
            <a:pPr>
              <a:lnSpc>
                <a:spcPct val="200000"/>
              </a:lnSpc>
            </a:pPr>
            <a:r>
              <a:rPr lang="en-US" sz="3000" dirty="0" smtClean="0"/>
              <a:t>Incumbents </a:t>
            </a:r>
            <a:r>
              <a:rPr lang="en-US" sz="3000" dirty="0"/>
              <a:t>seeking to continue working the contract</a:t>
            </a:r>
          </a:p>
          <a:p>
            <a:pPr>
              <a:lnSpc>
                <a:spcPct val="200000"/>
              </a:lnSpc>
            </a:pPr>
            <a:r>
              <a:rPr lang="en-US" sz="3000" dirty="0" err="1" smtClean="0"/>
              <a:t>Offerors</a:t>
            </a:r>
            <a:r>
              <a:rPr lang="en-US" sz="3000" dirty="0" smtClean="0"/>
              <a:t> </a:t>
            </a:r>
            <a:r>
              <a:rPr lang="en-US" sz="3000" dirty="0"/>
              <a:t>that need the award to stay viable </a:t>
            </a:r>
            <a:endParaRPr lang="en-US" sz="3000" b="1" dirty="0">
              <a:cs typeface="Arial" pitchFamily="34" charset="0"/>
            </a:endParaRPr>
          </a:p>
        </p:txBody>
      </p:sp>
      <p:pic>
        <p:nvPicPr>
          <p:cNvPr id="9" name="Picture 8" descr="C:\Documents and Settings\Joe Hidalgo\My Documents\FIRSTTEAM\FIRST TEAM Solutions\FIRST TEAM SOLUTIONS LOGO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5683477"/>
            <a:ext cx="2057400" cy="10763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1602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u="sng" dirty="0"/>
              <a:t>WHAT IS GOING TO HAPPEN?</a:t>
            </a:r>
            <a:endParaRPr lang="en-US" sz="36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9296400" cy="5287963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sz="4000" dirty="0" smtClean="0"/>
              <a:t>	</a:t>
            </a:r>
            <a:r>
              <a:rPr lang="en-US" sz="4000" b="1" dirty="0" smtClean="0"/>
              <a:t>DIFFICULT </a:t>
            </a:r>
            <a:r>
              <a:rPr lang="en-US" sz="4000" b="1" dirty="0"/>
              <a:t>TO PREDICT </a:t>
            </a:r>
            <a:r>
              <a:rPr lang="en-US" sz="4000" b="1" dirty="0" smtClean="0"/>
              <a:t>EXACTLY</a:t>
            </a:r>
            <a:endParaRPr lang="en-US" sz="3000" dirty="0"/>
          </a:p>
          <a:p>
            <a:pPr>
              <a:lnSpc>
                <a:spcPct val="150000"/>
              </a:lnSpc>
            </a:pPr>
            <a:r>
              <a:rPr lang="en-US" sz="3000" dirty="0" smtClean="0"/>
              <a:t> Election </a:t>
            </a:r>
            <a:r>
              <a:rPr lang="en-US" sz="3000" dirty="0"/>
              <a:t>Year </a:t>
            </a:r>
          </a:p>
          <a:p>
            <a:pPr>
              <a:lnSpc>
                <a:spcPct val="150000"/>
              </a:lnSpc>
            </a:pPr>
            <a:r>
              <a:rPr lang="en-US" sz="3000" dirty="0"/>
              <a:t> </a:t>
            </a:r>
            <a:r>
              <a:rPr lang="en-US" sz="3000" dirty="0" smtClean="0"/>
              <a:t>Debate </a:t>
            </a:r>
            <a:r>
              <a:rPr lang="en-US" sz="3000" dirty="0"/>
              <a:t>entangled with macro economic policy</a:t>
            </a:r>
          </a:p>
          <a:p>
            <a:pPr>
              <a:lnSpc>
                <a:spcPct val="150000"/>
              </a:lnSpc>
            </a:pPr>
            <a:r>
              <a:rPr lang="en-US" sz="3000" dirty="0"/>
              <a:t> </a:t>
            </a:r>
            <a:r>
              <a:rPr lang="en-US" sz="3000" dirty="0" smtClean="0"/>
              <a:t>Changes </a:t>
            </a:r>
            <a:r>
              <a:rPr lang="en-US" sz="3000" dirty="0"/>
              <a:t>in taxes (extension of tax cuts)</a:t>
            </a:r>
          </a:p>
          <a:p>
            <a:pPr>
              <a:lnSpc>
                <a:spcPct val="150000"/>
              </a:lnSpc>
            </a:pPr>
            <a:r>
              <a:rPr lang="en-US" sz="3000" dirty="0"/>
              <a:t> </a:t>
            </a:r>
            <a:r>
              <a:rPr lang="en-US" sz="3000" dirty="0" smtClean="0"/>
              <a:t>Economic </a:t>
            </a:r>
            <a:r>
              <a:rPr lang="en-US" sz="3000" dirty="0"/>
              <a:t>recovery</a:t>
            </a:r>
            <a:endParaRPr lang="en-US" sz="3000" dirty="0"/>
          </a:p>
        </p:txBody>
      </p:sp>
      <p:pic>
        <p:nvPicPr>
          <p:cNvPr id="9" name="Picture 8" descr="C:\Documents and Settings\Joe Hidalgo\My Documents\FIRSTTEAM\FIRST TEAM Solutions\FIRST TEAM SOLUTIONS LOGO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5683477"/>
            <a:ext cx="2057400" cy="10763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94163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/>
              <a:t>WHAT IS GOING TO HAPPEN</a:t>
            </a:r>
            <a:r>
              <a:rPr lang="en-US" b="1" u="sng" dirty="0" smtClean="0"/>
              <a:t>?</a:t>
            </a:r>
            <a:br>
              <a:rPr lang="en-US" b="1" u="sng" dirty="0" smtClean="0"/>
            </a:br>
            <a:r>
              <a:rPr lang="en-US" sz="3600" b="1" u="sng" dirty="0"/>
              <a:t>Things to Watch</a:t>
            </a:r>
            <a:endParaRPr lang="en-US" sz="36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9296400" cy="5287963"/>
          </a:xfrm>
        </p:spPr>
        <p:txBody>
          <a:bodyPr>
            <a:noAutofit/>
          </a:bodyPr>
          <a:lstStyle/>
          <a:p>
            <a:pPr marL="0" indent="0">
              <a:buNone/>
              <a:defRPr/>
            </a:pPr>
            <a:endParaRPr lang="en-US" sz="2900" dirty="0" smtClean="0"/>
          </a:p>
          <a:p>
            <a:pPr>
              <a:defRPr/>
            </a:pPr>
            <a:r>
              <a:rPr lang="en-US" sz="3600" dirty="0" smtClean="0"/>
              <a:t>Continuing Resolution Authority–Mar 2013</a:t>
            </a:r>
          </a:p>
          <a:p>
            <a:pPr>
              <a:defRPr/>
            </a:pPr>
            <a:r>
              <a:rPr lang="en-US" sz="3600" dirty="0" smtClean="0"/>
              <a:t>WARN </a:t>
            </a:r>
            <a:r>
              <a:rPr lang="en-US" sz="3600" dirty="0"/>
              <a:t>Act implications</a:t>
            </a:r>
          </a:p>
          <a:p>
            <a:pPr marL="800100" lvl="1" indent="-342900">
              <a:defRPr/>
            </a:pPr>
            <a:r>
              <a:rPr lang="en-US" sz="3200" dirty="0" err="1"/>
              <a:t>Ktrs</a:t>
            </a:r>
            <a:r>
              <a:rPr lang="en-US" sz="3200" dirty="0"/>
              <a:t> of over 100 personnel – must give 60 day notice</a:t>
            </a:r>
          </a:p>
          <a:p>
            <a:pPr marL="800100" lvl="1" indent="-342900">
              <a:defRPr/>
            </a:pPr>
            <a:r>
              <a:rPr lang="en-US" sz="3200" dirty="0"/>
              <a:t>Closing of work site – loss of 50</a:t>
            </a:r>
          </a:p>
          <a:p>
            <a:pPr marL="800100" lvl="1" indent="-342900">
              <a:defRPr/>
            </a:pPr>
            <a:r>
              <a:rPr lang="en-US" sz="3200" dirty="0"/>
              <a:t>Mass layoff – loss of </a:t>
            </a:r>
            <a:r>
              <a:rPr lang="en-US" sz="3200" dirty="0" smtClean="0"/>
              <a:t>500</a:t>
            </a:r>
            <a:endParaRPr lang="en-US" sz="3200" dirty="0"/>
          </a:p>
        </p:txBody>
      </p:sp>
      <p:pic>
        <p:nvPicPr>
          <p:cNvPr id="9" name="Picture 8" descr="C:\Documents and Settings\Joe Hidalgo\My Documents\FIRSTTEAM\FIRST TEAM Solutions\FIRST TEAM SOLUTIONS LOGO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5683477"/>
            <a:ext cx="2057400" cy="10763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79061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/>
              <a:t>WHAT IS GOING TO HAPPEN</a:t>
            </a:r>
            <a:r>
              <a:rPr lang="en-US" b="1" u="sng" dirty="0" smtClean="0"/>
              <a:t>?</a:t>
            </a:r>
            <a:br>
              <a:rPr lang="en-US" b="1" u="sng" dirty="0" smtClean="0"/>
            </a:br>
            <a:r>
              <a:rPr lang="en-US" sz="3600" b="1" u="sng" dirty="0"/>
              <a:t>Things to Watch</a:t>
            </a:r>
            <a:endParaRPr lang="en-US" sz="36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752600"/>
            <a:ext cx="9296400" cy="5287963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dirty="0" smtClean="0"/>
              <a:t>“</a:t>
            </a:r>
            <a:r>
              <a:rPr lang="en-US" dirty="0"/>
              <a:t>Scope </a:t>
            </a:r>
            <a:r>
              <a:rPr lang="en-US" dirty="0" smtClean="0"/>
              <a:t>creep–manage </a:t>
            </a:r>
            <a:r>
              <a:rPr lang="en-US" dirty="0"/>
              <a:t>effectively to avoid Disputes</a:t>
            </a:r>
          </a:p>
          <a:p>
            <a:pPr>
              <a:defRPr/>
            </a:pPr>
            <a:r>
              <a:rPr lang="en-US" dirty="0"/>
              <a:t> </a:t>
            </a:r>
            <a:r>
              <a:rPr lang="en-US" dirty="0" smtClean="0"/>
              <a:t>Increased </a:t>
            </a:r>
            <a:r>
              <a:rPr lang="en-US" dirty="0"/>
              <a:t>competitive market</a:t>
            </a:r>
          </a:p>
          <a:p>
            <a:pPr>
              <a:defRPr/>
            </a:pPr>
            <a:r>
              <a:rPr lang="en-US" dirty="0"/>
              <a:t> </a:t>
            </a:r>
            <a:r>
              <a:rPr lang="en-US" dirty="0" smtClean="0"/>
              <a:t>Engage </a:t>
            </a:r>
            <a:r>
              <a:rPr lang="en-US" dirty="0"/>
              <a:t>strategies of two-way communications</a:t>
            </a:r>
          </a:p>
          <a:p>
            <a:pPr lvl="1">
              <a:defRPr/>
            </a:pPr>
            <a:r>
              <a:rPr lang="en-US" dirty="0"/>
              <a:t>  Leadership</a:t>
            </a:r>
          </a:p>
          <a:p>
            <a:pPr lvl="1">
              <a:defRPr/>
            </a:pPr>
            <a:r>
              <a:rPr lang="en-US" dirty="0"/>
              <a:t>  Trade and Professional Associations</a:t>
            </a:r>
            <a:endParaRPr lang="en-US" dirty="0"/>
          </a:p>
        </p:txBody>
      </p:sp>
      <p:pic>
        <p:nvPicPr>
          <p:cNvPr id="9" name="Picture 8" descr="C:\Documents and Settings\Joe Hidalgo\My Documents\FIRSTTEAM\FIRST TEAM Solutions\FIRST TEAM SOLUTIONS LOGO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5683477"/>
            <a:ext cx="2057400" cy="10763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49588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/>
              <a:t>WHAT IS GOING TO HAPPEN</a:t>
            </a:r>
            <a:r>
              <a:rPr lang="en-US" b="1" u="sng" dirty="0" smtClean="0"/>
              <a:t>?</a:t>
            </a:r>
            <a:br>
              <a:rPr lang="en-US" b="1" u="sng" dirty="0" smtClean="0"/>
            </a:br>
            <a:r>
              <a:rPr lang="en-US" sz="3600" b="1" u="sng" dirty="0"/>
              <a:t>Things to Watch</a:t>
            </a:r>
            <a:endParaRPr lang="en-US" sz="36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752600"/>
            <a:ext cx="9296400" cy="5287963"/>
          </a:xfrm>
        </p:spPr>
        <p:txBody>
          <a:bodyPr>
            <a:noAutofit/>
          </a:bodyPr>
          <a:lstStyle/>
          <a:p>
            <a:pPr marL="0" indent="0">
              <a:buNone/>
              <a:defRPr/>
            </a:pPr>
            <a:endParaRPr lang="en-US" dirty="0" smtClean="0"/>
          </a:p>
          <a:p>
            <a:pPr marL="0" indent="0">
              <a:buNone/>
              <a:defRPr/>
            </a:pPr>
            <a:r>
              <a:rPr lang="en-US" dirty="0" smtClean="0"/>
              <a:t>		</a:t>
            </a:r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en-US" sz="9600" b="1" dirty="0" smtClean="0"/>
              <a:t>CHANGE</a:t>
            </a:r>
            <a:endParaRPr lang="en-US" sz="9600" b="1" dirty="0"/>
          </a:p>
          <a:p>
            <a:pPr marL="0" indent="0">
              <a:buNone/>
              <a:defRPr/>
            </a:pPr>
            <a:endParaRPr lang="en-US" dirty="0"/>
          </a:p>
        </p:txBody>
      </p:sp>
      <p:pic>
        <p:nvPicPr>
          <p:cNvPr id="9" name="Picture 8" descr="C:\Documents and Settings\Joe Hidalgo\My Documents\FIRSTTEAM\FIRST TEAM Solutions\FIRST TEAM SOLUTIONS LOGO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5650820"/>
            <a:ext cx="2057400" cy="10763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46748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u="sng" dirty="0" smtClean="0"/>
              <a:t>CONCLUSION</a:t>
            </a:r>
            <a:endParaRPr lang="en-US" sz="36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439182"/>
            <a:ext cx="9296400" cy="5287963"/>
          </a:xfrm>
        </p:spPr>
        <p:txBody>
          <a:bodyPr>
            <a:noAutofit/>
          </a:bodyPr>
          <a:lstStyle/>
          <a:p>
            <a:r>
              <a:rPr lang="en-US" dirty="0"/>
              <a:t>What is Sequestration?</a:t>
            </a:r>
          </a:p>
          <a:p>
            <a:pPr>
              <a:buNone/>
            </a:pPr>
            <a:endParaRPr lang="en-US" dirty="0"/>
          </a:p>
          <a:p>
            <a:r>
              <a:rPr lang="en-US" dirty="0"/>
              <a:t>How did We Get Here?</a:t>
            </a:r>
          </a:p>
          <a:p>
            <a:pPr>
              <a:buNone/>
            </a:pPr>
            <a:endParaRPr lang="en-US" dirty="0"/>
          </a:p>
          <a:p>
            <a:r>
              <a:rPr lang="en-US" dirty="0"/>
              <a:t>What is the Likely Impact?</a:t>
            </a:r>
          </a:p>
          <a:p>
            <a:pPr>
              <a:buNone/>
            </a:pPr>
            <a:endParaRPr lang="en-US" dirty="0"/>
          </a:p>
          <a:p>
            <a:r>
              <a:rPr lang="en-US" dirty="0"/>
              <a:t>What is Going to Happen?</a:t>
            </a:r>
          </a:p>
          <a:p>
            <a:pPr marL="0" indent="0">
              <a:buNone/>
              <a:defRPr/>
            </a:pPr>
            <a:endParaRPr lang="en-US" dirty="0" smtClean="0"/>
          </a:p>
          <a:p>
            <a:pPr marL="0" indent="0">
              <a:buNone/>
              <a:defRPr/>
            </a:pPr>
            <a:r>
              <a:rPr lang="en-US" dirty="0" smtClean="0"/>
              <a:t>		</a:t>
            </a:r>
            <a:endParaRPr lang="en-US" dirty="0"/>
          </a:p>
        </p:txBody>
      </p:sp>
      <p:pic>
        <p:nvPicPr>
          <p:cNvPr id="9" name="Picture 8" descr="C:\Documents and Settings\Joe Hidalgo\My Documents\FIRSTTEAM\FIRST TEAM Solutions\FIRST TEAM SOLUTIONS LOGO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5650820"/>
            <a:ext cx="2057400" cy="10763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27310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WHAT IS SEQUESTRATION?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		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   </a:t>
            </a:r>
            <a:r>
              <a:rPr lang="en-US" sz="4400" dirty="0" smtClean="0"/>
              <a:t>WHY SHOULD YOU CARE?</a:t>
            </a:r>
          </a:p>
          <a:p>
            <a:endParaRPr lang="en-US" dirty="0"/>
          </a:p>
        </p:txBody>
      </p:sp>
      <p:pic>
        <p:nvPicPr>
          <p:cNvPr id="9" name="Picture 8" descr="C:\Documents and Settings\Joe Hidalgo\My Documents\FIRSTTEAM\FIRST TEAM Solutions\FIRST TEAM SOLUTIONS LOGO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5554299"/>
            <a:ext cx="2057400" cy="10763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187455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WHAT IS SEQUESTRATION?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6639"/>
            <a:ext cx="8534400" cy="4525963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smtClean="0"/>
              <a:t>		</a:t>
            </a:r>
          </a:p>
          <a:p>
            <a:r>
              <a:rPr kumimoji="0" lang="en-US" sz="4400" dirty="0" smtClean="0"/>
              <a:t>  Budget Control Act of 2011 – signed 2 Aug 2011</a:t>
            </a:r>
          </a:p>
          <a:p>
            <a:pPr>
              <a:buNone/>
            </a:pPr>
            <a:endParaRPr kumimoji="0" lang="en-US" sz="4400" dirty="0" smtClean="0"/>
          </a:p>
          <a:p>
            <a:r>
              <a:rPr kumimoji="0" lang="en-US" sz="4400" dirty="0" smtClean="0"/>
              <a:t>  Increased debt ceiling to $</a:t>
            </a:r>
            <a:r>
              <a:rPr kumimoji="0" lang="en-US" sz="4400" dirty="0" smtClean="0"/>
              <a:t>2.1T</a:t>
            </a:r>
            <a:endParaRPr kumimoji="0" lang="en-US" sz="4400" dirty="0" smtClean="0"/>
          </a:p>
          <a:p>
            <a:pPr>
              <a:buNone/>
            </a:pPr>
            <a:endParaRPr kumimoji="0" lang="en-US" sz="4400" dirty="0" smtClean="0"/>
          </a:p>
          <a:p>
            <a:r>
              <a:rPr kumimoji="0" lang="en-US" sz="4400" dirty="0" smtClean="0"/>
              <a:t>  Automatic reduction of spending triggered</a:t>
            </a:r>
          </a:p>
          <a:p>
            <a:pPr>
              <a:buNone/>
            </a:pPr>
            <a:endParaRPr kumimoji="0" lang="en-US" sz="4400" dirty="0" smtClean="0"/>
          </a:p>
          <a:p>
            <a:r>
              <a:rPr kumimoji="0" lang="en-US" sz="4400" dirty="0" smtClean="0"/>
              <a:t>  If Congress  approves budget higher than the 	caps depicted by the law</a:t>
            </a:r>
            <a:endParaRPr lang="en-US" dirty="0"/>
          </a:p>
        </p:txBody>
      </p:sp>
      <p:pic>
        <p:nvPicPr>
          <p:cNvPr id="9" name="Picture 8" descr="C:\Documents and Settings\Joe Hidalgo\My Documents\FIRSTTEAM\FIRST TEAM Solutions\FIRST TEAM SOLUTIONS LOGO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5554299"/>
            <a:ext cx="2057400" cy="10763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86261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WHAT IS SEQUESTRATION?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66498"/>
            <a:ext cx="8534400" cy="4525963"/>
          </a:xfrm>
        </p:spPr>
        <p:txBody>
          <a:bodyPr>
            <a:normAutofit/>
          </a:bodyPr>
          <a:lstStyle/>
          <a:p>
            <a:r>
              <a:rPr kumimoji="0" lang="en-US" dirty="0" smtClean="0"/>
              <a:t>Exemptions -- most mandatory programs -- Medicaid, Social Security, federal retirement programs, Veteran’s </a:t>
            </a:r>
            <a:r>
              <a:rPr kumimoji="0" lang="en-US" dirty="0" smtClean="0"/>
              <a:t>Programs</a:t>
            </a:r>
            <a:endParaRPr kumimoji="0" lang="en-US" dirty="0" smtClean="0"/>
          </a:p>
          <a:p>
            <a:r>
              <a:rPr kumimoji="0" lang="en-US" dirty="0" smtClean="0"/>
              <a:t>Funding </a:t>
            </a:r>
            <a:r>
              <a:rPr kumimoji="0" lang="en-US" dirty="0" smtClean="0"/>
              <a:t>supporting </a:t>
            </a:r>
            <a:r>
              <a:rPr lang="en-US" dirty="0" smtClean="0"/>
              <a:t>Overseas Contingency Ops</a:t>
            </a:r>
          </a:p>
          <a:p>
            <a:r>
              <a:rPr kumimoji="0" lang="en-US" dirty="0" smtClean="0"/>
              <a:t>Reduction </a:t>
            </a:r>
            <a:r>
              <a:rPr kumimoji="0" lang="en-US" dirty="0" smtClean="0"/>
              <a:t>of spending by $</a:t>
            </a:r>
            <a:r>
              <a:rPr kumimoji="0" lang="en-US" dirty="0" smtClean="0"/>
              <a:t>2.1T </a:t>
            </a:r>
            <a:r>
              <a:rPr kumimoji="0" lang="en-US" dirty="0" smtClean="0"/>
              <a:t>– 2013 – </a:t>
            </a:r>
            <a:r>
              <a:rPr kumimoji="0" lang="en-US" dirty="0" smtClean="0"/>
              <a:t>2021</a:t>
            </a:r>
            <a:endParaRPr kumimoji="0" lang="en-US" dirty="0" smtClean="0"/>
          </a:p>
          <a:p>
            <a:r>
              <a:rPr kumimoji="0" lang="en-US" dirty="0" smtClean="0"/>
              <a:t>Effective </a:t>
            </a:r>
            <a:r>
              <a:rPr lang="en-US" dirty="0" smtClean="0"/>
              <a:t>2</a:t>
            </a:r>
            <a:r>
              <a:rPr kumimoji="0" lang="en-US" dirty="0" smtClean="0"/>
              <a:t> </a:t>
            </a:r>
            <a:r>
              <a:rPr kumimoji="0" lang="en-US" dirty="0" smtClean="0"/>
              <a:t>January 2013  </a:t>
            </a:r>
            <a:endParaRPr lang="en-US" dirty="0" smtClean="0"/>
          </a:p>
        </p:txBody>
      </p:sp>
      <p:pic>
        <p:nvPicPr>
          <p:cNvPr id="9" name="Picture 8" descr="C:\Documents and Settings\Joe Hidalgo\My Documents\FIRSTTEAM\FIRST TEAM Solutions\FIRST TEAM SOLUTIONS LOGO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5554299"/>
            <a:ext cx="2057400" cy="10763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61990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WHAT IS SEQUESTRATION?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43000"/>
            <a:ext cx="8534400" cy="4525963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kumimoji="0" lang="en-US" sz="3400" dirty="0" smtClean="0"/>
              <a:t>   Automatic </a:t>
            </a:r>
            <a:r>
              <a:rPr kumimoji="0" lang="en-US" sz="3400" dirty="0" smtClean="0"/>
              <a:t>triggers can be avoided</a:t>
            </a:r>
          </a:p>
          <a:p>
            <a:pPr>
              <a:lnSpc>
                <a:spcPct val="150000"/>
              </a:lnSpc>
            </a:pPr>
            <a:r>
              <a:rPr kumimoji="0" lang="en-US" sz="3400" dirty="0" smtClean="0"/>
              <a:t>   Budget approved under thresholds</a:t>
            </a:r>
          </a:p>
          <a:p>
            <a:pPr>
              <a:lnSpc>
                <a:spcPct val="150000"/>
              </a:lnSpc>
            </a:pPr>
            <a:r>
              <a:rPr kumimoji="0" lang="en-US" sz="3400" dirty="0" smtClean="0"/>
              <a:t>   President’s budget for 2013 avoids trigger</a:t>
            </a:r>
          </a:p>
          <a:p>
            <a:pPr>
              <a:lnSpc>
                <a:spcPct val="150000"/>
              </a:lnSpc>
            </a:pPr>
            <a:r>
              <a:rPr kumimoji="0" lang="en-US" sz="3400" dirty="0" smtClean="0"/>
              <a:t>   House 2013 Authorization bill $8B &gt; 2011 Law</a:t>
            </a:r>
          </a:p>
          <a:p>
            <a:pPr algn="ctr">
              <a:buNone/>
            </a:pPr>
            <a:r>
              <a:rPr kumimoji="0" lang="en-US" sz="4600" b="1" dirty="0" smtClean="0"/>
              <a:t>EITHER WAY – MAJOR IMPACT   </a:t>
            </a:r>
            <a:endParaRPr lang="en-US" sz="4600" b="1" dirty="0" smtClean="0"/>
          </a:p>
        </p:txBody>
      </p:sp>
      <p:pic>
        <p:nvPicPr>
          <p:cNvPr id="9" name="Picture 8" descr="C:\Documents and Settings\Joe Hidalgo\My Documents\FIRSTTEAM\FIRST TEAM Solutions\FIRST TEAM SOLUTIONS LOGO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5554299"/>
            <a:ext cx="2057400" cy="10763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97213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HOW DID WE GET HERE?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143000"/>
            <a:ext cx="9296400" cy="4525963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  <a:spcBef>
                <a:spcPts val="1200"/>
              </a:spcBef>
            </a:pPr>
            <a:r>
              <a:rPr lang="en-US" dirty="0" smtClean="0"/>
              <a:t>Unsustainable </a:t>
            </a:r>
            <a:r>
              <a:rPr lang="en-US" dirty="0"/>
              <a:t>growth in federal debt and deficit</a:t>
            </a:r>
          </a:p>
          <a:p>
            <a:pPr>
              <a:lnSpc>
                <a:spcPct val="200000"/>
              </a:lnSpc>
              <a:spcBef>
                <a:spcPts val="1200"/>
              </a:spcBef>
            </a:pPr>
            <a:r>
              <a:rPr lang="en-US" dirty="0" smtClean="0"/>
              <a:t>Federal </a:t>
            </a:r>
            <a:r>
              <a:rPr lang="en-US" dirty="0"/>
              <a:t>budget in deficit since FY 02; spiked in FY </a:t>
            </a:r>
            <a:r>
              <a:rPr lang="en-US" dirty="0" smtClean="0"/>
              <a:t>09</a:t>
            </a:r>
            <a:endParaRPr lang="en-US" dirty="0"/>
          </a:p>
          <a:p>
            <a:pPr>
              <a:lnSpc>
                <a:spcPct val="200000"/>
              </a:lnSpc>
              <a:spcBef>
                <a:spcPts val="1200"/>
              </a:spcBef>
            </a:pPr>
            <a:r>
              <a:rPr lang="en-US" dirty="0" smtClean="0"/>
              <a:t>Exceeded </a:t>
            </a:r>
            <a:r>
              <a:rPr lang="en-US" dirty="0"/>
              <a:t>$1 Trillion in FY 09; &gt;$1 T thru FY 11</a:t>
            </a:r>
            <a:endParaRPr lang="en-US" sz="4600" b="1" dirty="0" smtClean="0"/>
          </a:p>
        </p:txBody>
      </p:sp>
      <p:pic>
        <p:nvPicPr>
          <p:cNvPr id="9" name="Picture 8" descr="C:\Documents and Settings\Joe Hidalgo\My Documents\FIRSTTEAM\FIRST TEAM Solutions\FIRST TEAM SOLUTIONS LOGO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5554299"/>
            <a:ext cx="2057400" cy="10763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82444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HOW DID WE GET HERE?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143000"/>
            <a:ext cx="9296400" cy="4525963"/>
          </a:xfrm>
        </p:spPr>
        <p:txBody>
          <a:bodyPr>
            <a:normAutofit/>
          </a:bodyPr>
          <a:lstStyle/>
          <a:p>
            <a:r>
              <a:rPr lang="en-US" sz="3600" dirty="0"/>
              <a:t> Growth in deficit attributed to:</a:t>
            </a:r>
          </a:p>
          <a:p>
            <a:pPr lvl="1">
              <a:lnSpc>
                <a:spcPct val="150000"/>
              </a:lnSpc>
              <a:spcBef>
                <a:spcPct val="0"/>
              </a:spcBef>
            </a:pPr>
            <a:r>
              <a:rPr lang="en-US" sz="3200" dirty="0"/>
              <a:t>Spending highest as share of GDP since FY 45</a:t>
            </a:r>
          </a:p>
          <a:p>
            <a:pPr lvl="1">
              <a:lnSpc>
                <a:spcPct val="150000"/>
              </a:lnSpc>
              <a:spcBef>
                <a:spcPct val="0"/>
              </a:spcBef>
            </a:pPr>
            <a:r>
              <a:rPr lang="en-US" sz="3200" dirty="0"/>
              <a:t>Revenues lowest as share of GDP since FY 50</a:t>
            </a:r>
          </a:p>
          <a:p>
            <a:pPr lvl="1">
              <a:lnSpc>
                <a:spcPct val="150000"/>
              </a:lnSpc>
              <a:spcBef>
                <a:spcPct val="0"/>
              </a:spcBef>
            </a:pPr>
            <a:r>
              <a:rPr lang="en-US" sz="3200" dirty="0"/>
              <a:t>Budgetary effects of recent recession</a:t>
            </a:r>
          </a:p>
          <a:p>
            <a:pPr lvl="1">
              <a:lnSpc>
                <a:spcPct val="150000"/>
              </a:lnSpc>
              <a:spcBef>
                <a:spcPct val="0"/>
              </a:spcBef>
            </a:pPr>
            <a:r>
              <a:rPr lang="en-US" sz="3200" dirty="0"/>
              <a:t>Policies implemented in response</a:t>
            </a:r>
          </a:p>
          <a:p>
            <a:pPr lvl="1">
              <a:lnSpc>
                <a:spcPct val="150000"/>
              </a:lnSpc>
              <a:spcBef>
                <a:spcPct val="0"/>
              </a:spcBef>
            </a:pPr>
            <a:r>
              <a:rPr lang="en-US" sz="3200" dirty="0"/>
              <a:t>Increased outlays and tax cuts</a:t>
            </a:r>
            <a:endParaRPr lang="en-US" sz="3200" b="1" dirty="0" smtClean="0"/>
          </a:p>
        </p:txBody>
      </p:sp>
      <p:pic>
        <p:nvPicPr>
          <p:cNvPr id="9" name="Picture 8" descr="C:\Documents and Settings\Joe Hidalgo\My Documents\FIRSTTEAM\FIRST TEAM Solutions\FIRST TEAM SOLUTIONS LOGO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5554299"/>
            <a:ext cx="2057400" cy="10763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78061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HOW DID WE GET HERE?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71" y="1530212"/>
            <a:ext cx="9296400" cy="4525963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3100" dirty="0"/>
              <a:t> BCA reduces spending via two principal approaches:</a:t>
            </a:r>
          </a:p>
          <a:p>
            <a:pPr>
              <a:buNone/>
              <a:defRPr/>
            </a:pPr>
            <a:endParaRPr lang="en-US" sz="3100" dirty="0"/>
          </a:p>
          <a:p>
            <a:pPr lvl="1">
              <a:defRPr/>
            </a:pPr>
            <a:r>
              <a:rPr lang="en-US" sz="3100" dirty="0"/>
              <a:t> Statutory spending caps FY 12 thru FY  21</a:t>
            </a:r>
          </a:p>
          <a:p>
            <a:pPr marL="457200" lvl="1" indent="0">
              <a:buNone/>
              <a:defRPr/>
            </a:pPr>
            <a:r>
              <a:rPr lang="en-US" sz="3100" dirty="0"/>
              <a:t> </a:t>
            </a:r>
          </a:p>
          <a:p>
            <a:pPr lvl="1">
              <a:defRPr/>
            </a:pPr>
            <a:r>
              <a:rPr lang="en-US" sz="3100" dirty="0"/>
              <a:t> Joint Select Committee on Deficit Reduction</a:t>
            </a:r>
          </a:p>
        </p:txBody>
      </p:sp>
      <p:pic>
        <p:nvPicPr>
          <p:cNvPr id="9" name="Picture 8" descr="C:\Documents and Settings\Joe Hidalgo\My Documents\FIRSTTEAM\FIRST TEAM Solutions\FIRST TEAM SOLUTIONS LOGO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5554299"/>
            <a:ext cx="2057400" cy="10763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64969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318</TotalTime>
  <Words>730</Words>
  <Application>Microsoft Office PowerPoint</Application>
  <PresentationFormat>On-screen Show (4:3)</PresentationFormat>
  <Paragraphs>157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Office Theme</vt:lpstr>
      <vt:lpstr>IMPACT OF SEQUESTRATION -- 2013</vt:lpstr>
      <vt:lpstr>TOPICS</vt:lpstr>
      <vt:lpstr>WHAT IS SEQUESTRATION?</vt:lpstr>
      <vt:lpstr>WHAT IS SEQUESTRATION?</vt:lpstr>
      <vt:lpstr>WHAT IS SEQUESTRATION?</vt:lpstr>
      <vt:lpstr>WHAT IS SEQUESTRATION?</vt:lpstr>
      <vt:lpstr>HOW DID WE GET HERE? </vt:lpstr>
      <vt:lpstr>HOW DID WE GET HERE? </vt:lpstr>
      <vt:lpstr>HOW DID WE GET HERE? </vt:lpstr>
      <vt:lpstr>HOW DID WE GET HERE? </vt:lpstr>
      <vt:lpstr>HOW DID WE GET HERE? </vt:lpstr>
      <vt:lpstr>WHAT IS THE LIKELY IMPACT?</vt:lpstr>
      <vt:lpstr>WHAT IS THE LIKELY IMPACT? Government Spending</vt:lpstr>
      <vt:lpstr>WHAT IS THE LIKELY IMPACT? Government Contracting </vt:lpstr>
      <vt:lpstr>WHAT IS THE LIKELY IMPACT? Government Contracting – New Contracts</vt:lpstr>
      <vt:lpstr>WHAT IS THE LIKELY IMPACT? Government Contracting – New Contracts</vt:lpstr>
      <vt:lpstr>WHAT IS THE LIKELY IMPACT? Government Contracting - Existing Contracts</vt:lpstr>
      <vt:lpstr>WHAT IS THE LIKELY IMPACT? Government Contracting - Existing Contracts</vt:lpstr>
      <vt:lpstr>WHAT IS THE LIKELY IMPACT? Government Contracting - Claims</vt:lpstr>
      <vt:lpstr>WHAT IS THE LIKELY IMPACT? Government Contracting - Protests</vt:lpstr>
      <vt:lpstr>WHAT IS GOING TO HAPPEN?</vt:lpstr>
      <vt:lpstr>WHAT IS GOING TO HAPPEN? Things to Watch</vt:lpstr>
      <vt:lpstr>WHAT IS GOING TO HAPPEN? Things to Watch</vt:lpstr>
      <vt:lpstr>WHAT IS GOING TO HAPPEN? Things to Watch</vt:lpstr>
      <vt:lpstr>CONCLUSION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IMPACT OF SEQUESTRATION -- 2013</dc:title>
  <dc:creator>Joe Hidalgo</dc:creator>
  <cp:lastModifiedBy>Joe Hidalgo</cp:lastModifiedBy>
  <cp:revision>44</cp:revision>
  <cp:lastPrinted>2012-08-22T12:48:01Z</cp:lastPrinted>
  <dcterms:created xsi:type="dcterms:W3CDTF">2012-08-21T19:24:08Z</dcterms:created>
  <dcterms:modified xsi:type="dcterms:W3CDTF">2012-08-22T15:10:36Z</dcterms:modified>
</cp:coreProperties>
</file>