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5"/>
  </p:notesMasterIdLst>
  <p:handoutMasterIdLst>
    <p:handoutMasterId r:id="rId16"/>
  </p:handoutMasterIdLst>
  <p:sldIdLst>
    <p:sldId id="256" r:id="rId2"/>
    <p:sldId id="634" r:id="rId3"/>
    <p:sldId id="580" r:id="rId4"/>
    <p:sldId id="616" r:id="rId5"/>
    <p:sldId id="617" r:id="rId6"/>
    <p:sldId id="618" r:id="rId7"/>
    <p:sldId id="619" r:id="rId8"/>
    <p:sldId id="621" r:id="rId9"/>
    <p:sldId id="622" r:id="rId10"/>
    <p:sldId id="623" r:id="rId11"/>
    <p:sldId id="624" r:id="rId12"/>
    <p:sldId id="625" r:id="rId13"/>
    <p:sldId id="626" r:id="rId14"/>
  </p:sldIdLst>
  <p:sldSz cx="9144000" cy="6858000" type="screen4x3"/>
  <p:notesSz cx="7188200" cy="9499600"/>
  <p:defaultTextStyle>
    <a:defPPr>
      <a:defRPr lang="en-US"/>
    </a:defPPr>
    <a:lvl1pPr algn="l" rtl="0" fontAlgn="base">
      <a:spcBef>
        <a:spcPct val="20000"/>
      </a:spcBef>
      <a:spcAft>
        <a:spcPct val="0"/>
      </a:spcAft>
      <a:buChar char="•"/>
      <a:defRPr kumimoji="1" sz="2400" b="1" kern="1200">
        <a:solidFill>
          <a:schemeClr val="tx1"/>
        </a:solidFill>
        <a:latin typeface="Arial" charset="0"/>
        <a:ea typeface="+mn-ea"/>
        <a:cs typeface="+mn-cs"/>
      </a:defRPr>
    </a:lvl1pPr>
    <a:lvl2pPr marL="457200" algn="l" rtl="0" fontAlgn="base">
      <a:spcBef>
        <a:spcPct val="20000"/>
      </a:spcBef>
      <a:spcAft>
        <a:spcPct val="0"/>
      </a:spcAft>
      <a:buChar char="•"/>
      <a:defRPr kumimoji="1" sz="2400" b="1" kern="1200">
        <a:solidFill>
          <a:schemeClr val="tx1"/>
        </a:solidFill>
        <a:latin typeface="Arial" charset="0"/>
        <a:ea typeface="+mn-ea"/>
        <a:cs typeface="+mn-cs"/>
      </a:defRPr>
    </a:lvl2pPr>
    <a:lvl3pPr marL="914400" algn="l" rtl="0" fontAlgn="base">
      <a:spcBef>
        <a:spcPct val="20000"/>
      </a:spcBef>
      <a:spcAft>
        <a:spcPct val="0"/>
      </a:spcAft>
      <a:buChar char="•"/>
      <a:defRPr kumimoji="1" sz="2400" b="1" kern="1200">
        <a:solidFill>
          <a:schemeClr val="tx1"/>
        </a:solidFill>
        <a:latin typeface="Arial" charset="0"/>
        <a:ea typeface="+mn-ea"/>
        <a:cs typeface="+mn-cs"/>
      </a:defRPr>
    </a:lvl3pPr>
    <a:lvl4pPr marL="1371600" algn="l" rtl="0" fontAlgn="base">
      <a:spcBef>
        <a:spcPct val="20000"/>
      </a:spcBef>
      <a:spcAft>
        <a:spcPct val="0"/>
      </a:spcAft>
      <a:buChar char="•"/>
      <a:defRPr kumimoji="1" sz="2400" b="1" kern="1200">
        <a:solidFill>
          <a:schemeClr val="tx1"/>
        </a:solidFill>
        <a:latin typeface="Arial" charset="0"/>
        <a:ea typeface="+mn-ea"/>
        <a:cs typeface="+mn-cs"/>
      </a:defRPr>
    </a:lvl4pPr>
    <a:lvl5pPr marL="1828800" algn="l" rtl="0" fontAlgn="base">
      <a:spcBef>
        <a:spcPct val="20000"/>
      </a:spcBef>
      <a:spcAft>
        <a:spcPct val="0"/>
      </a:spcAft>
      <a:buChar char="•"/>
      <a:defRPr kumimoji="1" sz="2400" b="1" kern="1200">
        <a:solidFill>
          <a:schemeClr val="tx1"/>
        </a:solidFill>
        <a:latin typeface="Arial" charset="0"/>
        <a:ea typeface="+mn-ea"/>
        <a:cs typeface="+mn-cs"/>
      </a:defRPr>
    </a:lvl5pPr>
    <a:lvl6pPr marL="2286000" algn="l" defTabSz="914400" rtl="0" eaLnBrk="1" latinLnBrk="0" hangingPunct="1">
      <a:defRPr kumimoji="1" sz="2400" b="1" kern="1200">
        <a:solidFill>
          <a:schemeClr val="tx1"/>
        </a:solidFill>
        <a:latin typeface="Arial" charset="0"/>
        <a:ea typeface="+mn-ea"/>
        <a:cs typeface="+mn-cs"/>
      </a:defRPr>
    </a:lvl6pPr>
    <a:lvl7pPr marL="2743200" algn="l" defTabSz="914400" rtl="0" eaLnBrk="1" latinLnBrk="0" hangingPunct="1">
      <a:defRPr kumimoji="1" sz="2400" b="1" kern="1200">
        <a:solidFill>
          <a:schemeClr val="tx1"/>
        </a:solidFill>
        <a:latin typeface="Arial" charset="0"/>
        <a:ea typeface="+mn-ea"/>
        <a:cs typeface="+mn-cs"/>
      </a:defRPr>
    </a:lvl7pPr>
    <a:lvl8pPr marL="3200400" algn="l" defTabSz="914400" rtl="0" eaLnBrk="1" latinLnBrk="0" hangingPunct="1">
      <a:defRPr kumimoji="1" sz="2400" b="1" kern="1200">
        <a:solidFill>
          <a:schemeClr val="tx1"/>
        </a:solidFill>
        <a:latin typeface="Arial" charset="0"/>
        <a:ea typeface="+mn-ea"/>
        <a:cs typeface="+mn-cs"/>
      </a:defRPr>
    </a:lvl8pPr>
    <a:lvl9pPr marL="3657600" algn="l" defTabSz="914400" rtl="0" eaLnBrk="1" latinLnBrk="0" hangingPunct="1">
      <a:defRPr kumimoji="1"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2"/>
    </p:penClr>
  </p:showPr>
  <p:clrMru>
    <a:srgbClr val="66FF99"/>
    <a:srgbClr val="FF9933"/>
    <a:srgbClr val="FF000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24" autoAdjust="0"/>
  </p:normalViewPr>
  <p:slideViewPr>
    <p:cSldViewPr>
      <p:cViewPr>
        <p:scale>
          <a:sx n="100" d="100"/>
          <a:sy n="100" d="100"/>
        </p:scale>
        <p:origin x="-2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68"/>
    </p:cViewPr>
  </p:sorterViewPr>
  <p:notesViewPr>
    <p:cSldViewPr>
      <p:cViewPr>
        <p:scale>
          <a:sx n="100" d="100"/>
          <a:sy n="100" d="100"/>
        </p:scale>
        <p:origin x="-204" y="3318"/>
      </p:cViewPr>
      <p:guideLst>
        <p:guide orient="horz" pos="2992"/>
        <p:guide pos="226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6834" name="Rectangle 2"/>
          <p:cNvSpPr>
            <a:spLocks noGrp="1" noChangeArrowheads="1"/>
          </p:cNvSpPr>
          <p:nvPr>
            <p:ph type="hdr" sz="quarter"/>
          </p:nvPr>
        </p:nvSpPr>
        <p:spPr bwMode="auto">
          <a:xfrm>
            <a:off x="0"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defTabSz="954088">
              <a:buFontTx/>
              <a:buNone/>
              <a:defRPr kumimoji="0" sz="1300" b="0">
                <a:latin typeface="Tahoma" pitchFamily="34" charset="0"/>
              </a:defRPr>
            </a:lvl1pPr>
          </a:lstStyle>
          <a:p>
            <a:r>
              <a:rPr lang="en-US"/>
              <a:t>Piera Palazzolo</a:t>
            </a:r>
          </a:p>
        </p:txBody>
      </p:sp>
      <p:sp>
        <p:nvSpPr>
          <p:cNvPr id="376835" name="Rectangle 3"/>
          <p:cNvSpPr>
            <a:spLocks noGrp="1" noChangeArrowheads="1"/>
          </p:cNvSpPr>
          <p:nvPr>
            <p:ph type="dt" sz="quarter" idx="1"/>
          </p:nvPr>
        </p:nvSpPr>
        <p:spPr bwMode="auto">
          <a:xfrm>
            <a:off x="4073525"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algn="r" defTabSz="954088">
              <a:buFontTx/>
              <a:buNone/>
              <a:defRPr kumimoji="0" sz="1300" b="0">
                <a:latin typeface="Tahoma" pitchFamily="34" charset="0"/>
              </a:defRPr>
            </a:lvl1pPr>
          </a:lstStyle>
          <a:p>
            <a:endParaRPr lang="en-US"/>
          </a:p>
        </p:txBody>
      </p:sp>
      <p:sp>
        <p:nvSpPr>
          <p:cNvPr id="376836" name="Rectangle 4"/>
          <p:cNvSpPr>
            <a:spLocks noGrp="1" noChangeArrowheads="1"/>
          </p:cNvSpPr>
          <p:nvPr>
            <p:ph type="ftr" sz="quarter" idx="2"/>
          </p:nvPr>
        </p:nvSpPr>
        <p:spPr bwMode="auto">
          <a:xfrm>
            <a:off x="0"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defTabSz="954088">
              <a:buFontTx/>
              <a:buNone/>
              <a:defRPr kumimoji="0" sz="1300" b="0">
                <a:latin typeface="Tahoma" pitchFamily="34" charset="0"/>
              </a:defRPr>
            </a:lvl1pPr>
          </a:lstStyle>
          <a:p>
            <a:r>
              <a:rPr lang="en-US"/>
              <a:t>Title goes here</a:t>
            </a:r>
          </a:p>
        </p:txBody>
      </p:sp>
      <p:sp>
        <p:nvSpPr>
          <p:cNvPr id="376837" name="Rectangle 5"/>
          <p:cNvSpPr>
            <a:spLocks noGrp="1" noChangeArrowheads="1"/>
          </p:cNvSpPr>
          <p:nvPr>
            <p:ph type="sldNum" sz="quarter" idx="3"/>
          </p:nvPr>
        </p:nvSpPr>
        <p:spPr bwMode="auto">
          <a:xfrm>
            <a:off x="4073525"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algn="r" defTabSz="954088">
              <a:buFontTx/>
              <a:buNone/>
              <a:defRPr kumimoji="0" sz="1300" b="0">
                <a:latin typeface="Tahoma" pitchFamily="34" charset="0"/>
              </a:defRPr>
            </a:lvl1pPr>
          </a:lstStyle>
          <a:p>
            <a:fld id="{23E03E98-EF8F-4E9B-AC2A-9D6E294064B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5577" name="Rectangle 9"/>
          <p:cNvSpPr>
            <a:spLocks noGrp="1" noRot="1" noChangeAspect="1" noChangeArrowheads="1"/>
          </p:cNvSpPr>
          <p:nvPr>
            <p:ph type="sldImg" idx="2"/>
          </p:nvPr>
        </p:nvSpPr>
        <p:spPr bwMode="auto">
          <a:xfrm>
            <a:off x="1219200" y="712788"/>
            <a:ext cx="4749800" cy="3562350"/>
          </a:xfrm>
          <a:prstGeom prst="rect">
            <a:avLst/>
          </a:prstGeom>
          <a:noFill/>
          <a:ln w="9525">
            <a:solidFill>
              <a:srgbClr val="000000"/>
            </a:solidFill>
            <a:miter lim="800000"/>
            <a:headEnd/>
            <a:tailEnd/>
          </a:ln>
        </p:spPr>
      </p:sp>
      <p:sp>
        <p:nvSpPr>
          <p:cNvPr id="365578" name="Rectangle 10"/>
          <p:cNvSpPr>
            <a:spLocks noGrp="1" noChangeArrowheads="1"/>
          </p:cNvSpPr>
          <p:nvPr>
            <p:ph type="body" sz="quarter" idx="3"/>
          </p:nvPr>
        </p:nvSpPr>
        <p:spPr bwMode="auto">
          <a:xfrm>
            <a:off x="958850" y="4511675"/>
            <a:ext cx="5270500" cy="4275138"/>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5582" name="Rectangle 14"/>
          <p:cNvSpPr>
            <a:spLocks noGrp="1" noChangeArrowheads="1"/>
          </p:cNvSpPr>
          <p:nvPr>
            <p:ph type="hdr" sz="quarter"/>
          </p:nvPr>
        </p:nvSpPr>
        <p:spPr bwMode="auto">
          <a:xfrm>
            <a:off x="0"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defTabSz="954088" eaLnBrk="0" hangingPunct="0">
              <a:buFontTx/>
              <a:buNone/>
              <a:defRPr kumimoji="0" sz="1300" b="0">
                <a:latin typeface="Tahoma" pitchFamily="34" charset="0"/>
              </a:defRPr>
            </a:lvl1pPr>
          </a:lstStyle>
          <a:p>
            <a:endParaRPr lang="en-US"/>
          </a:p>
        </p:txBody>
      </p:sp>
      <p:sp>
        <p:nvSpPr>
          <p:cNvPr id="365583" name="Rectangle 15"/>
          <p:cNvSpPr>
            <a:spLocks noGrp="1" noChangeArrowheads="1"/>
          </p:cNvSpPr>
          <p:nvPr>
            <p:ph type="dt" idx="1"/>
          </p:nvPr>
        </p:nvSpPr>
        <p:spPr bwMode="auto">
          <a:xfrm>
            <a:off x="4073525" y="0"/>
            <a:ext cx="3114675" cy="474663"/>
          </a:xfrm>
          <a:prstGeom prst="rect">
            <a:avLst/>
          </a:prstGeom>
          <a:noFill/>
          <a:ln w="9525">
            <a:noFill/>
            <a:miter lim="800000"/>
            <a:headEnd/>
            <a:tailEnd/>
          </a:ln>
          <a:effectLst/>
        </p:spPr>
        <p:txBody>
          <a:bodyPr vert="horz" wrap="square" lIns="95354" tIns="47677" rIns="95354" bIns="47677" numCol="1" anchor="t" anchorCtr="0" compatLnSpc="1">
            <a:prstTxWarp prst="textNoShape">
              <a:avLst/>
            </a:prstTxWarp>
          </a:bodyPr>
          <a:lstStyle>
            <a:lvl1pPr algn="r" defTabSz="954088" eaLnBrk="0" hangingPunct="0">
              <a:buFontTx/>
              <a:buNone/>
              <a:defRPr kumimoji="0" sz="1300" b="0">
                <a:latin typeface="Tahoma" pitchFamily="34" charset="0"/>
              </a:defRPr>
            </a:lvl1pPr>
          </a:lstStyle>
          <a:p>
            <a:endParaRPr lang="en-US"/>
          </a:p>
        </p:txBody>
      </p:sp>
      <p:sp>
        <p:nvSpPr>
          <p:cNvPr id="365584" name="Rectangle 16"/>
          <p:cNvSpPr>
            <a:spLocks noGrp="1" noChangeArrowheads="1"/>
          </p:cNvSpPr>
          <p:nvPr>
            <p:ph type="ftr" sz="quarter" idx="4"/>
          </p:nvPr>
        </p:nvSpPr>
        <p:spPr bwMode="auto">
          <a:xfrm>
            <a:off x="0"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defTabSz="954088" eaLnBrk="0" hangingPunct="0">
              <a:buFontTx/>
              <a:buNone/>
              <a:defRPr kumimoji="0" sz="1300" b="0">
                <a:latin typeface="Tahoma" pitchFamily="34" charset="0"/>
              </a:defRPr>
            </a:lvl1pPr>
          </a:lstStyle>
          <a:p>
            <a:endParaRPr lang="en-US"/>
          </a:p>
        </p:txBody>
      </p:sp>
      <p:sp>
        <p:nvSpPr>
          <p:cNvPr id="365585" name="Rectangle 17"/>
          <p:cNvSpPr>
            <a:spLocks noGrp="1" noChangeArrowheads="1"/>
          </p:cNvSpPr>
          <p:nvPr>
            <p:ph type="sldNum" sz="quarter" idx="5"/>
          </p:nvPr>
        </p:nvSpPr>
        <p:spPr bwMode="auto">
          <a:xfrm>
            <a:off x="4073525" y="9024938"/>
            <a:ext cx="3114675" cy="474662"/>
          </a:xfrm>
          <a:prstGeom prst="rect">
            <a:avLst/>
          </a:prstGeom>
          <a:noFill/>
          <a:ln w="9525">
            <a:noFill/>
            <a:miter lim="800000"/>
            <a:headEnd/>
            <a:tailEnd/>
          </a:ln>
          <a:effectLst/>
        </p:spPr>
        <p:txBody>
          <a:bodyPr vert="horz" wrap="square" lIns="95354" tIns="47677" rIns="95354" bIns="47677" numCol="1" anchor="b" anchorCtr="0" compatLnSpc="1">
            <a:prstTxWarp prst="textNoShape">
              <a:avLst/>
            </a:prstTxWarp>
          </a:bodyPr>
          <a:lstStyle>
            <a:lvl1pPr algn="r" defTabSz="954088" eaLnBrk="0" hangingPunct="0">
              <a:buFontTx/>
              <a:buNone/>
              <a:defRPr kumimoji="0" sz="1300" b="0">
                <a:latin typeface="Tahoma" pitchFamily="34" charset="0"/>
              </a:defRPr>
            </a:lvl1pPr>
          </a:lstStyle>
          <a:p>
            <a:fld id="{9A7038DC-3190-4D76-8B14-D28B35353B8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7D2A279B-4BED-4462-842D-BAA87A799B67}" type="slidenum">
              <a:rPr lang="en-US"/>
              <a:pPr/>
              <a:t>1</a:t>
            </a:fld>
            <a:endParaRPr lang="en-US"/>
          </a:p>
        </p:txBody>
      </p:sp>
      <p:sp>
        <p:nvSpPr>
          <p:cNvPr id="407554" name="Rectangle 1026"/>
          <p:cNvSpPr>
            <a:spLocks noGrp="1" noRot="1" noChangeAspect="1" noChangeArrowheads="1" noTextEdit="1"/>
          </p:cNvSpPr>
          <p:nvPr>
            <p:ph type="sldImg"/>
          </p:nvPr>
        </p:nvSpPr>
        <p:spPr>
          <a:ln/>
        </p:spPr>
      </p:sp>
      <p:sp>
        <p:nvSpPr>
          <p:cNvPr id="407555" name="Rectangle 1027"/>
          <p:cNvSpPr>
            <a:spLocks noGrp="1" noChangeArrowheads="1"/>
          </p:cNvSpPr>
          <p:nvPr>
            <p:ph type="body" idx="1"/>
          </p:nvPr>
        </p:nvSpPr>
        <p:spPr/>
        <p:txBody>
          <a:bodyPr/>
          <a:lstStyle/>
          <a:p>
            <a:r>
              <a:rPr kumimoji="0" lang="en-US" dirty="0"/>
              <a:t>Dale Carnegie Training® can help you manage the sweeping changes that continue to reshape the workplace. Organizations today need managers who are knowledgeable business partners skilled at managing change. As change agents, managers can play a vital role in helping their organizations remain competitive.</a:t>
            </a:r>
          </a:p>
          <a:p>
            <a:endParaRPr kumimoji="0" lang="en-US" dirty="0"/>
          </a:p>
          <a:p>
            <a:r>
              <a:rPr kumimoji="0" lang="en-US" dirty="0"/>
              <a:t>Rely on the following process, and you will be more effective in managing organizational change.</a:t>
            </a:r>
          </a:p>
          <a:p>
            <a:endParaRPr kumimoji="0" lang="en-US" dirty="0"/>
          </a:p>
          <a:p>
            <a:r>
              <a:rPr kumimoji="0" lang="en-US" dirty="0"/>
              <a:t>Be sure you have earned the right to deliver this program, are excited about the topic, and are eager to share with your audience.  </a:t>
            </a:r>
          </a:p>
          <a:p>
            <a:endParaRPr kumimoji="0" lang="en-US" dirty="0"/>
          </a:p>
          <a:p>
            <a:r>
              <a:rPr kumimoji="0" lang="en-US" dirty="0"/>
              <a:t>Speak from your own experiences.  Set a good example.  Help others benefit from what you have learned about managing organizational change.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10</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11</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12</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13</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2</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3</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dirty="0"/>
              <a:t>Start by articulating a clear vision of what your organization should be. Present the vision clearly, and explain why it is important for your organization to achieve this vision.</a:t>
            </a:r>
          </a:p>
          <a:p>
            <a:endParaRPr lang="en-US" dirty="0"/>
          </a:p>
          <a:p>
            <a:r>
              <a:rPr lang="en-US" dirty="0"/>
              <a:t>Include a picture of the leadership skills this vision will require. For example, global thinking, strategic partnering, etc.</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4</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5</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6</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7</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8</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7"/>
          <p:cNvSpPr>
            <a:spLocks noGrp="1" noChangeArrowheads="1"/>
          </p:cNvSpPr>
          <p:nvPr>
            <p:ph type="sldNum" sz="quarter" idx="5"/>
          </p:nvPr>
        </p:nvSpPr>
        <p:spPr>
          <a:ln/>
        </p:spPr>
        <p:txBody>
          <a:bodyPr/>
          <a:lstStyle/>
          <a:p>
            <a:fld id="{E8518CDB-25A3-4FC2-8C41-7B8B92CC83A7}" type="slidenum">
              <a:rPr lang="en-US"/>
              <a:pPr/>
              <a:t>9</a:t>
            </a:fld>
            <a:endParaRPr lang="en-US"/>
          </a:p>
        </p:txBody>
      </p:sp>
      <p:sp>
        <p:nvSpPr>
          <p:cNvPr id="480258" name="Rectangle 2"/>
          <p:cNvSpPr>
            <a:spLocks noGrp="1" noRot="1" noChangeAspect="1" noChangeArrowheads="1" noTextEdit="1"/>
          </p:cNvSpPr>
          <p:nvPr>
            <p:ph type="sldImg"/>
          </p:nvPr>
        </p:nvSpPr>
        <p:spPr>
          <a:ln/>
        </p:spPr>
      </p:sp>
      <p:sp>
        <p:nvSpPr>
          <p:cNvPr id="480259" name="Rectangle 3"/>
          <p:cNvSpPr>
            <a:spLocks noGrp="1" noChangeArrowheads="1"/>
          </p:cNvSpPr>
          <p:nvPr>
            <p:ph type="body" idx="1"/>
          </p:nvPr>
        </p:nvSpPr>
        <p:spPr/>
        <p:txBody>
          <a:bodyPr/>
          <a:lstStyle/>
          <a:p>
            <a:r>
              <a:rPr lang="en-US"/>
              <a:t>Start by articulating a clear vision of what your organization should be. Present the vision clearly, and explain why it is important for your organization to achieve this vision.</a:t>
            </a:r>
          </a:p>
          <a:p>
            <a:endParaRPr lang="en-US"/>
          </a:p>
          <a:p>
            <a:r>
              <a:rPr lang="en-US"/>
              <a:t>Include a picture of the leadership skills this vision will require. For example, global thinking, strategic partnering, etc.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grpSp>
        <p:nvGrpSpPr>
          <p:cNvPr id="427010" name="Group 2"/>
          <p:cNvGrpSpPr>
            <a:grpSpLocks/>
          </p:cNvGrpSpPr>
          <p:nvPr/>
        </p:nvGrpSpPr>
        <p:grpSpPr bwMode="auto">
          <a:xfrm>
            <a:off x="0" y="927100"/>
            <a:ext cx="8991600" cy="4495800"/>
            <a:chOff x="0" y="584"/>
            <a:chExt cx="5664" cy="2832"/>
          </a:xfrm>
        </p:grpSpPr>
        <p:sp>
          <p:nvSpPr>
            <p:cNvPr id="427011"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a:effectLst/>
          </p:spPr>
          <p:txBody>
            <a:bodyPr wrap="none" anchor="ctr"/>
            <a:lstStyle/>
            <a:p>
              <a:pPr algn="ctr">
                <a:spcBef>
                  <a:spcPct val="0"/>
                </a:spcBef>
                <a:buFontTx/>
                <a:buNone/>
              </a:pPr>
              <a:endParaRPr kumimoji="0" lang="en-US" b="0">
                <a:latin typeface="Times New Roman" pitchFamily="18" charset="0"/>
              </a:endParaRPr>
            </a:p>
          </p:txBody>
        </p:sp>
        <p:sp>
          <p:nvSpPr>
            <p:cNvPr id="427012"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a:effectLst/>
          </p:spPr>
          <p:txBody>
            <a:bodyPr wrap="none" anchor="ctr"/>
            <a:lstStyle/>
            <a:p>
              <a:pPr algn="ctr">
                <a:spcBef>
                  <a:spcPct val="0"/>
                </a:spcBef>
                <a:buFontTx/>
                <a:buNone/>
              </a:pPr>
              <a:endParaRPr kumimoji="0" lang="en-US" b="0">
                <a:latin typeface="Times New Roman" pitchFamily="18" charset="0"/>
              </a:endParaRPr>
            </a:p>
          </p:txBody>
        </p:sp>
        <p:sp>
          <p:nvSpPr>
            <p:cNvPr id="427013" name="AutoShape 5"/>
            <p:cNvSpPr>
              <a:spLocks noChangeArrowheads="1"/>
            </p:cNvSpPr>
            <p:nvPr userDrawn="1"/>
          </p:nvSpPr>
          <p:spPr bwMode="blackWhite">
            <a:xfrm>
              <a:off x="0" y="872"/>
              <a:ext cx="5664" cy="1152"/>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4416" y="0"/>
                </a:cxn>
                <a:cxn ang="0">
                  <a:pos x="4917" y="500"/>
                </a:cxn>
                <a:cxn ang="0">
                  <a:pos x="4417" y="1000"/>
                </a:cxn>
                <a:cxn ang="0">
                  <a:pos x="0" y="1000"/>
                </a:cxn>
              </a:cxnLst>
              <a:rect l="T0" t="T1" r="T2" b="T3"/>
              <a:pathLst>
                <a:path w="4917" h="1000">
                  <a:moveTo>
                    <a:pt x="0" y="0"/>
                  </a:moveTo>
                  <a:lnTo>
                    <a:pt x="4416" y="0"/>
                  </a:lnTo>
                  <a:cubicBezTo>
                    <a:pt x="4693" y="0"/>
                    <a:pt x="4917" y="223"/>
                    <a:pt x="4917" y="500"/>
                  </a:cubicBezTo>
                  <a:cubicBezTo>
                    <a:pt x="4917" y="776"/>
                    <a:pt x="4693" y="999"/>
                    <a:pt x="4417" y="1000"/>
                  </a:cubicBezTo>
                  <a:lnTo>
                    <a:pt x="0" y="1000"/>
                  </a:lnTo>
                  <a:close/>
                </a:path>
              </a:pathLst>
            </a:custGeom>
            <a:solidFill>
              <a:schemeClr val="folHlink"/>
            </a:solidFill>
            <a:ln w="9525">
              <a:noFill/>
              <a:miter lim="800000"/>
              <a:headEnd/>
              <a:tailEnd/>
            </a:ln>
          </p:spPr>
          <p:txBody>
            <a:bodyPr/>
            <a:lstStyle/>
            <a:p>
              <a:pPr>
                <a:spcBef>
                  <a:spcPct val="0"/>
                </a:spcBef>
                <a:buFontTx/>
                <a:buNone/>
              </a:pPr>
              <a:endParaRPr kumimoji="0" lang="en-US" b="0">
                <a:latin typeface="Times New Roman" pitchFamily="18" charset="0"/>
              </a:endParaRPr>
            </a:p>
          </p:txBody>
        </p:sp>
        <p:sp>
          <p:nvSpPr>
            <p:cNvPr id="427014" name="Line 6"/>
            <p:cNvSpPr>
              <a:spLocks noChangeShapeType="1"/>
            </p:cNvSpPr>
            <p:nvPr userDrawn="1"/>
          </p:nvSpPr>
          <p:spPr bwMode="auto">
            <a:xfrm>
              <a:off x="0" y="1928"/>
              <a:ext cx="5232" cy="0"/>
            </a:xfrm>
            <a:prstGeom prst="line">
              <a:avLst/>
            </a:prstGeom>
            <a:noFill/>
            <a:ln w="50800">
              <a:solidFill>
                <a:schemeClr val="bg1"/>
              </a:solidFill>
              <a:round/>
              <a:headEnd/>
              <a:tailEnd/>
            </a:ln>
            <a:effectLst/>
          </p:spPr>
          <p:txBody>
            <a:bodyPr/>
            <a:lstStyle/>
            <a:p>
              <a:endParaRPr lang="en-US"/>
            </a:p>
          </p:txBody>
        </p:sp>
      </p:grpSp>
      <p:sp>
        <p:nvSpPr>
          <p:cNvPr id="427015"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427016"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427017" name="Rectangle 9"/>
          <p:cNvSpPr>
            <a:spLocks noGrp="1" noChangeArrowheads="1"/>
          </p:cNvSpPr>
          <p:nvPr>
            <p:ph type="dt" sz="half" idx="2"/>
          </p:nvPr>
        </p:nvSpPr>
        <p:spPr>
          <a:xfrm>
            <a:off x="457200" y="6248400"/>
            <a:ext cx="2133600" cy="471488"/>
          </a:xfrm>
        </p:spPr>
        <p:txBody>
          <a:bodyPr/>
          <a:lstStyle>
            <a:lvl1pPr>
              <a:defRPr/>
            </a:lvl1pPr>
          </a:lstStyle>
          <a:p>
            <a:endParaRPr lang="en-US"/>
          </a:p>
        </p:txBody>
      </p:sp>
      <p:sp>
        <p:nvSpPr>
          <p:cNvPr id="427018" name="Rectangle 10"/>
          <p:cNvSpPr>
            <a:spLocks noGrp="1" noChangeArrowheads="1"/>
          </p:cNvSpPr>
          <p:nvPr>
            <p:ph type="ftr" sz="quarter" idx="3"/>
          </p:nvPr>
        </p:nvSpPr>
        <p:spPr>
          <a:xfrm>
            <a:off x="3124200" y="6253163"/>
            <a:ext cx="2895600" cy="457200"/>
          </a:xfrm>
        </p:spPr>
        <p:txBody>
          <a:bodyPr/>
          <a:lstStyle>
            <a:lvl1pPr>
              <a:defRPr/>
            </a:lvl1pPr>
          </a:lstStyle>
          <a:p>
            <a:endParaRPr lang="en-US"/>
          </a:p>
        </p:txBody>
      </p:sp>
      <p:sp>
        <p:nvSpPr>
          <p:cNvPr id="427019" name="Rectangle 11"/>
          <p:cNvSpPr>
            <a:spLocks noGrp="1" noChangeArrowheads="1"/>
          </p:cNvSpPr>
          <p:nvPr>
            <p:ph type="sldNum" sz="quarter" idx="4"/>
          </p:nvPr>
        </p:nvSpPr>
        <p:spPr>
          <a:xfrm>
            <a:off x="6553200" y="6248400"/>
            <a:ext cx="2133600" cy="471488"/>
          </a:xfrm>
        </p:spPr>
        <p:txBody>
          <a:bodyPr/>
          <a:lstStyle>
            <a:lvl1pPr>
              <a:defRPr/>
            </a:lvl1pPr>
          </a:lstStyle>
          <a:p>
            <a:fld id="{0A9F3BDB-1DD0-4A8F-8BC1-9B4912783877}"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27015"/>
                                        </p:tgtEl>
                                        <p:attrNameLst>
                                          <p:attrName>style.visibility</p:attrName>
                                        </p:attrNameLst>
                                      </p:cBhvr>
                                      <p:to>
                                        <p:strVal val="visible"/>
                                      </p:to>
                                    </p:set>
                                    <p:animEffect transition="in" filter="randombar(horizontal)">
                                      <p:cBhvr>
                                        <p:cTn id="7" dur="600">
                                          <p:stCondLst>
                                            <p:cond delay="0"/>
                                          </p:stCondLst>
                                        </p:cTn>
                                        <p:tgtEl>
                                          <p:spTgt spid="4270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27016">
                                            <p:txEl>
                                              <p:pRg st="0" end="0"/>
                                            </p:txEl>
                                          </p:spTgt>
                                        </p:tgtEl>
                                        <p:attrNameLst>
                                          <p:attrName>style.visibility</p:attrName>
                                        </p:attrNameLst>
                                      </p:cBhvr>
                                      <p:to>
                                        <p:strVal val="visible"/>
                                      </p:to>
                                    </p:set>
                                    <p:animEffect transition="in" filter="randombar(horizontal)">
                                      <p:cBhvr>
                                        <p:cTn id="12" dur="500"/>
                                        <p:tgtEl>
                                          <p:spTgt spid="4270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5" grpId="0"/>
      <p:bldP spid="427016" grpId="0" build="p">
        <p:tmplLst>
          <p:tmpl lvl="1">
            <p:tnLst>
              <p:par>
                <p:cTn presetID="14" presetClass="entr" presetSubtype="10" fill="hold" nodeType="clickEffect">
                  <p:stCondLst>
                    <p:cond delay="0"/>
                  </p:stCondLst>
                  <p:childTnLst>
                    <p:set>
                      <p:cBhvr>
                        <p:cTn dur="1" fill="hold">
                          <p:stCondLst>
                            <p:cond delay="0"/>
                          </p:stCondLst>
                        </p:cTn>
                        <p:tgtEl>
                          <p:spTgt spid="427016"/>
                        </p:tgtEl>
                        <p:attrNameLst>
                          <p:attrName>style.visibility</p:attrName>
                        </p:attrNameLst>
                      </p:cBhvr>
                      <p:to>
                        <p:strVal val="visible"/>
                      </p:to>
                    </p:set>
                    <p:animEffect transition="in" filter="randombar(horizontal)">
                      <p:cBhvr>
                        <p:cTn dur="500"/>
                        <p:tgtEl>
                          <p:spTgt spid="427016"/>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EA00EA-B8C6-4C19-8FB0-7C29841FE8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BA57F2B-2B00-42CB-A1DE-CF971C37F3F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5263" y="228600"/>
            <a:ext cx="8015287"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0"/>
            <a:ext cx="7924800" cy="4419600"/>
          </a:xfrm>
        </p:spPr>
        <p:txBody>
          <a:bodyPr/>
          <a:lstStyle/>
          <a:p>
            <a:endParaRPr lang="en-US"/>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E8425E60-C9A5-484D-9AD3-E71C35ACBA5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B204342-01C3-4BDF-92F3-AF26213D92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410BA4D-97A1-4E4C-93DD-3F292DF5EA4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6F2D59-1928-4B79-B4FF-F0FB8B34C2B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77E6572-1E9E-4794-9336-8342AE713C1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9FBEB8C-7C73-4FD5-B1D9-D8892A34BF1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8469277-BC30-4AFB-85C7-4DCF1457886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B3E8855-C0FE-4599-9AC9-F7F1934C25A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78E1922-263E-4F8D-92EF-97CF4FD89B4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alpha val="64000"/>
          </a:schemeClr>
        </a:solidFill>
        <a:effectLst/>
      </p:bgPr>
    </p:bg>
    <p:spTree>
      <p:nvGrpSpPr>
        <p:cNvPr id="1" name=""/>
        <p:cNvGrpSpPr/>
        <p:nvPr/>
      </p:nvGrpSpPr>
      <p:grpSpPr>
        <a:xfrm>
          <a:off x="0" y="0"/>
          <a:ext cx="0" cy="0"/>
          <a:chOff x="0" y="0"/>
          <a:chExt cx="0" cy="0"/>
        </a:xfrm>
      </p:grpSpPr>
      <p:grpSp>
        <p:nvGrpSpPr>
          <p:cNvPr id="425986" name="Group 2"/>
          <p:cNvGrpSpPr>
            <a:grpSpLocks/>
          </p:cNvGrpSpPr>
          <p:nvPr/>
        </p:nvGrpSpPr>
        <p:grpSpPr bwMode="auto">
          <a:xfrm>
            <a:off x="0" y="152400"/>
            <a:ext cx="8686800" cy="6096000"/>
            <a:chOff x="0" y="96"/>
            <a:chExt cx="5472" cy="3840"/>
          </a:xfrm>
        </p:grpSpPr>
        <p:sp>
          <p:nvSpPr>
            <p:cNvPr id="425987"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ffectLst/>
          </p:spPr>
          <p:txBody>
            <a:bodyPr wrap="none" anchor="ctr"/>
            <a:lstStyle/>
            <a:p>
              <a:pPr algn="ctr">
                <a:spcBef>
                  <a:spcPct val="0"/>
                </a:spcBef>
                <a:buFontTx/>
                <a:buNone/>
              </a:pPr>
              <a:endParaRPr kumimoji="0" lang="en-US" b="0">
                <a:latin typeface="Times New Roman" pitchFamily="18" charset="0"/>
              </a:endParaRPr>
            </a:p>
          </p:txBody>
        </p:sp>
        <p:sp>
          <p:nvSpPr>
            <p:cNvPr id="425988" name="AutoShape 4"/>
            <p:cNvSpPr>
              <a:spLocks noChangeArrowheads="1"/>
            </p:cNvSpPr>
            <p:nvPr/>
          </p:nvSpPr>
          <p:spPr bwMode="blackWhite">
            <a:xfrm>
              <a:off x="0" y="96"/>
              <a:ext cx="5376" cy="768"/>
            </a:xfrm>
            <a:custGeom>
              <a:avLst/>
              <a:gdLst>
                <a:gd name="G0" fmla="+- 1000 0 0"/>
                <a:gd name="G1" fmla="+- 1000 0 0"/>
                <a:gd name="G2" fmla="+- G0 0 G1"/>
                <a:gd name="G3" fmla="*/ G1 1 2"/>
                <a:gd name="G4" fmla="+- G0 0 G3"/>
                <a:gd name="T0" fmla="*/ 0 w 1000"/>
                <a:gd name="T1" fmla="*/ 0 h 1000"/>
                <a:gd name="T2" fmla="*/ G4 w 1000"/>
                <a:gd name="T3" fmla="*/ G1 h 1000"/>
              </a:gdLst>
              <a:ahLst/>
              <a:cxnLst>
                <a:cxn ang="0">
                  <a:pos x="0" y="0"/>
                </a:cxn>
                <a:cxn ang="0">
                  <a:pos x="6499" y="0"/>
                </a:cxn>
                <a:cxn ang="0">
                  <a:pos x="7000" y="500"/>
                </a:cxn>
                <a:cxn ang="0">
                  <a:pos x="6500" y="1000"/>
                </a:cxn>
                <a:cxn ang="0">
                  <a:pos x="0" y="1000"/>
                </a:cxn>
              </a:cxnLst>
              <a:rect l="T0" t="T1" r="T2" b="T3"/>
              <a:pathLst>
                <a:path w="7000" h="1000">
                  <a:moveTo>
                    <a:pt x="0" y="0"/>
                  </a:moveTo>
                  <a:lnTo>
                    <a:pt x="6499" y="0"/>
                  </a:lnTo>
                  <a:cubicBezTo>
                    <a:pt x="6776" y="0"/>
                    <a:pt x="7000" y="223"/>
                    <a:pt x="7000" y="500"/>
                  </a:cubicBezTo>
                  <a:cubicBezTo>
                    <a:pt x="7000" y="776"/>
                    <a:pt x="6776" y="999"/>
                    <a:pt x="6500" y="1000"/>
                  </a:cubicBezTo>
                  <a:lnTo>
                    <a:pt x="0" y="1000"/>
                  </a:lnTo>
                  <a:close/>
                </a:path>
              </a:pathLst>
            </a:custGeom>
            <a:solidFill>
              <a:schemeClr val="folHlink"/>
            </a:solidFill>
            <a:ln w="9525">
              <a:noFill/>
              <a:miter lim="800000"/>
              <a:headEnd/>
              <a:tailEnd/>
            </a:ln>
          </p:spPr>
          <p:txBody>
            <a:bodyPr/>
            <a:lstStyle/>
            <a:p>
              <a:pPr>
                <a:spcBef>
                  <a:spcPct val="0"/>
                </a:spcBef>
                <a:buFontTx/>
                <a:buNone/>
              </a:pPr>
              <a:endParaRPr kumimoji="0" lang="en-US" b="0">
                <a:latin typeface="Times New Roman" pitchFamily="18" charset="0"/>
              </a:endParaRPr>
            </a:p>
          </p:txBody>
        </p:sp>
        <p:sp>
          <p:nvSpPr>
            <p:cNvPr id="425989" name="Line 5"/>
            <p:cNvSpPr>
              <a:spLocks noChangeShapeType="1"/>
            </p:cNvSpPr>
            <p:nvPr/>
          </p:nvSpPr>
          <p:spPr bwMode="auto">
            <a:xfrm>
              <a:off x="0" y="768"/>
              <a:ext cx="5088" cy="0"/>
            </a:xfrm>
            <a:prstGeom prst="line">
              <a:avLst/>
            </a:prstGeom>
            <a:noFill/>
            <a:ln w="38100">
              <a:solidFill>
                <a:schemeClr val="bg1"/>
              </a:solidFill>
              <a:round/>
              <a:headEnd/>
              <a:tailEnd/>
            </a:ln>
            <a:effectLst/>
          </p:spPr>
          <p:txBody>
            <a:bodyPr/>
            <a:lstStyle/>
            <a:p>
              <a:endParaRPr lang="en-US"/>
            </a:p>
          </p:txBody>
        </p:sp>
      </p:grpSp>
      <p:sp>
        <p:nvSpPr>
          <p:cNvPr id="425990"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25991"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25992"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kumimoji="0" sz="1200" b="0"/>
            </a:lvl1pPr>
          </a:lstStyle>
          <a:p>
            <a:endParaRPr lang="en-US"/>
          </a:p>
        </p:txBody>
      </p:sp>
      <p:sp>
        <p:nvSpPr>
          <p:cNvPr id="425993"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FontTx/>
              <a:buNone/>
              <a:defRPr kumimoji="0" sz="1200" b="0"/>
            </a:lvl1pPr>
          </a:lstStyle>
          <a:p>
            <a:endParaRPr lang="en-US"/>
          </a:p>
        </p:txBody>
      </p:sp>
      <p:sp>
        <p:nvSpPr>
          <p:cNvPr id="425994"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kumimoji="0" sz="1200" b="0">
                <a:latin typeface="Arial Black" pitchFamily="34" charset="0"/>
              </a:defRPr>
            </a:lvl1pPr>
          </a:lstStyle>
          <a:p>
            <a:fld id="{641B49E4-DDE5-4F15-A6BD-D12A796E18D2}"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25990"/>
                                        </p:tgtEl>
                                        <p:attrNameLst>
                                          <p:attrName>style.visibility</p:attrName>
                                        </p:attrNameLst>
                                      </p:cBhvr>
                                      <p:to>
                                        <p:strVal val="visible"/>
                                      </p:to>
                                    </p:set>
                                    <p:animEffect transition="in" filter="randombar(horizontal)">
                                      <p:cBhvr>
                                        <p:cTn id="7" dur="600">
                                          <p:stCondLst>
                                            <p:cond delay="0"/>
                                          </p:stCondLst>
                                        </p:cTn>
                                        <p:tgtEl>
                                          <p:spTgt spid="42599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25991">
                                            <p:txEl>
                                              <p:pRg st="0" end="0"/>
                                            </p:txEl>
                                          </p:spTgt>
                                        </p:tgtEl>
                                        <p:attrNameLst>
                                          <p:attrName>style.visibility</p:attrName>
                                        </p:attrNameLst>
                                      </p:cBhvr>
                                      <p:to>
                                        <p:strVal val="visible"/>
                                      </p:to>
                                    </p:set>
                                    <p:animEffect transition="in" filter="randombar(horizontal)">
                                      <p:cBhvr>
                                        <p:cTn id="12" dur="500"/>
                                        <p:tgtEl>
                                          <p:spTgt spid="425991">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25991">
                                            <p:txEl>
                                              <p:pRg st="1" end="1"/>
                                            </p:txEl>
                                          </p:spTgt>
                                        </p:tgtEl>
                                        <p:attrNameLst>
                                          <p:attrName>style.visibility</p:attrName>
                                        </p:attrNameLst>
                                      </p:cBhvr>
                                      <p:to>
                                        <p:strVal val="visible"/>
                                      </p:to>
                                    </p:set>
                                    <p:animEffect transition="in" filter="randombar(horizontal)">
                                      <p:cBhvr>
                                        <p:cTn id="15" dur="500"/>
                                        <p:tgtEl>
                                          <p:spTgt spid="425991">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425991">
                                            <p:txEl>
                                              <p:pRg st="2" end="2"/>
                                            </p:txEl>
                                          </p:spTgt>
                                        </p:tgtEl>
                                        <p:attrNameLst>
                                          <p:attrName>style.visibility</p:attrName>
                                        </p:attrNameLst>
                                      </p:cBhvr>
                                      <p:to>
                                        <p:strVal val="visible"/>
                                      </p:to>
                                    </p:set>
                                    <p:animEffect transition="in" filter="randombar(horizontal)">
                                      <p:cBhvr>
                                        <p:cTn id="18" dur="500"/>
                                        <p:tgtEl>
                                          <p:spTgt spid="425991">
                                            <p:txEl>
                                              <p:pRg st="2" end="2"/>
                                            </p:txEl>
                                          </p:spTgt>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425991">
                                            <p:txEl>
                                              <p:pRg st="3" end="3"/>
                                            </p:txEl>
                                          </p:spTgt>
                                        </p:tgtEl>
                                        <p:attrNameLst>
                                          <p:attrName>style.visibility</p:attrName>
                                        </p:attrNameLst>
                                      </p:cBhvr>
                                      <p:to>
                                        <p:strVal val="visible"/>
                                      </p:to>
                                    </p:set>
                                    <p:animEffect transition="in" filter="randombar(horizontal)">
                                      <p:cBhvr>
                                        <p:cTn id="21" dur="500"/>
                                        <p:tgtEl>
                                          <p:spTgt spid="425991">
                                            <p:txEl>
                                              <p:pRg st="3" end="3"/>
                                            </p:txEl>
                                          </p:spTgt>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425991">
                                            <p:txEl>
                                              <p:pRg st="4" end="4"/>
                                            </p:txEl>
                                          </p:spTgt>
                                        </p:tgtEl>
                                        <p:attrNameLst>
                                          <p:attrName>style.visibility</p:attrName>
                                        </p:attrNameLst>
                                      </p:cBhvr>
                                      <p:to>
                                        <p:strVal val="visible"/>
                                      </p:to>
                                    </p:set>
                                    <p:animEffect transition="in" filter="randombar(horizontal)">
                                      <p:cBhvr>
                                        <p:cTn id="24" dur="500"/>
                                        <p:tgtEl>
                                          <p:spTgt spid="4259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90" grpId="0"/>
      <p:bldP spid="425991" grpId="0" build="p">
        <p:tmplLst>
          <p:tmpl lvl="1">
            <p:tnLst>
              <p:par>
                <p:cTn presetID="14" presetClass="entr" presetSubtype="10" fill="hold" nodeType="click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2">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3">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4">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 lvl="5">
            <p:tnLst>
              <p:par>
                <p:cTn presetID="14" presetClass="entr" presetSubtype="10" fill="hold" nodeType="withEffect">
                  <p:stCondLst>
                    <p:cond delay="0"/>
                  </p:stCondLst>
                  <p:childTnLst>
                    <p:set>
                      <p:cBhvr>
                        <p:cTn dur="1" fill="hold">
                          <p:stCondLst>
                            <p:cond delay="0"/>
                          </p:stCondLst>
                        </p:cTn>
                        <p:tgtEl>
                          <p:spTgt spid="425991"/>
                        </p:tgtEl>
                        <p:attrNameLst>
                          <p:attrName>style.visibility</p:attrName>
                        </p:attrNameLst>
                      </p:cBhvr>
                      <p:to>
                        <p:strVal val="visible"/>
                      </p:to>
                    </p:set>
                    <p:animEffect transition="in" filter="randombar(horizontal)">
                      <p:cBhvr>
                        <p:cTn dur="500"/>
                        <p:tgtEl>
                          <p:spTgt spid="425991"/>
                        </p:tgtEl>
                      </p:cBhvr>
                    </p:animEffect>
                  </p:childTnLst>
                </p:cTn>
              </p:par>
            </p:tnLst>
          </p:tmpl>
        </p:tmplLst>
      </p:bldP>
    </p:bld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Arial" charset="0"/>
        </a:defRPr>
      </a:lvl2pPr>
      <a:lvl3pPr algn="l" rtl="0" fontAlgn="base">
        <a:spcBef>
          <a:spcPct val="0"/>
        </a:spcBef>
        <a:spcAft>
          <a:spcPct val="0"/>
        </a:spcAft>
        <a:defRPr sz="4200">
          <a:solidFill>
            <a:schemeClr val="tx2"/>
          </a:solidFill>
          <a:latin typeface="Arial" charset="0"/>
        </a:defRPr>
      </a:lvl3pPr>
      <a:lvl4pPr algn="l" rtl="0" fontAlgn="base">
        <a:spcBef>
          <a:spcPct val="0"/>
        </a:spcBef>
        <a:spcAft>
          <a:spcPct val="0"/>
        </a:spcAft>
        <a:defRPr sz="4200">
          <a:solidFill>
            <a:schemeClr val="tx2"/>
          </a:solidFill>
          <a:latin typeface="Arial" charset="0"/>
        </a:defRPr>
      </a:lvl4pPr>
      <a:lvl5pPr algn="l" rtl="0" fontAlgn="base">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firstteam66@bellsouth.net"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2" name="Rectangle 24"/>
          <p:cNvSpPr>
            <a:spLocks noGrp="1" noChangeArrowheads="1"/>
          </p:cNvSpPr>
          <p:nvPr>
            <p:ph type="ctrTitle"/>
          </p:nvPr>
        </p:nvSpPr>
        <p:spPr>
          <a:xfrm>
            <a:off x="228600" y="1371600"/>
            <a:ext cx="8077200" cy="1609725"/>
          </a:xfrm>
        </p:spPr>
        <p:txBody>
          <a:bodyPr/>
          <a:lstStyle/>
          <a:p>
            <a:r>
              <a:rPr lang="en-US" dirty="0" smtClean="0"/>
              <a:t>Small Business </a:t>
            </a:r>
            <a:r>
              <a:rPr lang="en-US" dirty="0" smtClean="0"/>
              <a:t>Issues -- 2013</a:t>
            </a:r>
            <a:r>
              <a:rPr lang="en-US" sz="3700" b="1" dirty="0"/>
              <a:t>	</a:t>
            </a:r>
            <a:br>
              <a:rPr lang="en-US" sz="3700" b="1" dirty="0"/>
            </a:br>
            <a:endParaRPr lang="en-US" sz="3700" b="1" dirty="0"/>
          </a:p>
        </p:txBody>
      </p:sp>
      <p:sp>
        <p:nvSpPr>
          <p:cNvPr id="2073" name="Rectangle 25"/>
          <p:cNvSpPr>
            <a:spLocks noGrp="1" noChangeArrowheads="1"/>
          </p:cNvSpPr>
          <p:nvPr>
            <p:ph type="subTitle" idx="1"/>
          </p:nvPr>
        </p:nvSpPr>
        <p:spPr>
          <a:xfrm>
            <a:off x="381000" y="3657600"/>
            <a:ext cx="7924800" cy="3048000"/>
          </a:xfrm>
        </p:spPr>
        <p:txBody>
          <a:bodyPr/>
          <a:lstStyle/>
          <a:p>
            <a:pPr algn="r"/>
            <a:r>
              <a:rPr lang="en-US" b="1" dirty="0"/>
              <a:t>Joe Hidalgo, CPCM, Fellow</a:t>
            </a:r>
          </a:p>
          <a:p>
            <a:pPr algn="r"/>
            <a:endParaRPr lang="en-US" b="1" dirty="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err="1" smtClean="0"/>
              <a:t>Onshoring</a:t>
            </a:r>
            <a:endParaRPr lang="en-US" sz="3200" dirty="0"/>
          </a:p>
        </p:txBody>
      </p:sp>
      <p:sp>
        <p:nvSpPr>
          <p:cNvPr id="479236" name="Text Box 4"/>
          <p:cNvSpPr txBox="1">
            <a:spLocks noChangeArrowheads="1"/>
          </p:cNvSpPr>
          <p:nvPr/>
        </p:nvSpPr>
        <p:spPr bwMode="auto">
          <a:xfrm>
            <a:off x="838200" y="1143000"/>
            <a:ext cx="8305800" cy="5632311"/>
          </a:xfrm>
          <a:prstGeom prst="rect">
            <a:avLst/>
          </a:prstGeom>
          <a:noFill/>
          <a:ln w="9525">
            <a:noFill/>
            <a:miter lim="800000"/>
            <a:headEnd/>
            <a:tailEnd/>
          </a:ln>
          <a:effectLst/>
        </p:spPr>
        <p:txBody>
          <a:bodyPr wrap="square">
            <a:spAutoFit/>
          </a:bodyPr>
          <a:lstStyle/>
          <a:p>
            <a:endParaRPr kumimoji="0" lang="en-US" b="0" dirty="0" smtClean="0"/>
          </a:p>
          <a:p>
            <a:r>
              <a:rPr kumimoji="0" lang="en-US" b="0" dirty="0" err="1" smtClean="0"/>
              <a:t>Onshoring</a:t>
            </a:r>
            <a:r>
              <a:rPr kumimoji="0" lang="en-US" b="0" dirty="0" smtClean="0"/>
              <a:t> to pick up speed in 2013</a:t>
            </a:r>
          </a:p>
          <a:p>
            <a:pPr lvl="1"/>
            <a:r>
              <a:rPr kumimoji="0" lang="en-US" b="0" dirty="0" smtClean="0"/>
              <a:t>Manufacturing overseas – coming back</a:t>
            </a:r>
          </a:p>
          <a:p>
            <a:pPr lvl="1"/>
            <a:r>
              <a:rPr kumimoji="0" lang="en-US" b="0" dirty="0" smtClean="0"/>
              <a:t>Apple, Inc. moving Mac manufacturing back to US next year</a:t>
            </a:r>
          </a:p>
          <a:p>
            <a:r>
              <a:rPr kumimoji="0" lang="en-US" b="0" dirty="0" smtClean="0"/>
              <a:t>SB already making the switch – majority of US manufacturing is SB</a:t>
            </a:r>
          </a:p>
          <a:p>
            <a:r>
              <a:rPr kumimoji="0" lang="en-US" b="0" dirty="0" smtClean="0"/>
              <a:t>Reasons why -- </a:t>
            </a:r>
          </a:p>
          <a:p>
            <a:pPr lvl="1"/>
            <a:r>
              <a:rPr kumimoji="0" lang="en-US" b="0" dirty="0" smtClean="0"/>
              <a:t>China becoming more of a middle class country</a:t>
            </a:r>
          </a:p>
          <a:p>
            <a:pPr lvl="1"/>
            <a:r>
              <a:rPr kumimoji="0" lang="en-US" b="0" dirty="0" smtClean="0"/>
              <a:t>Wages rising—more expensive</a:t>
            </a:r>
          </a:p>
          <a:p>
            <a:pPr lvl="1"/>
            <a:r>
              <a:rPr kumimoji="0" lang="en-US" b="0" dirty="0" smtClean="0"/>
              <a:t>Cost of fuel, transportation, logistics</a:t>
            </a:r>
          </a:p>
          <a:p>
            <a:pPr lvl="1"/>
            <a:endParaRPr kumimoji="0" lang="en-US" b="0" dirty="0" smtClean="0"/>
          </a:p>
          <a:p>
            <a:pPr lvl="1"/>
            <a:endParaRPr kumimoji="0" lang="en-US" b="0" dirty="0" smtClean="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 y="5791200"/>
            <a:ext cx="1828800" cy="923925"/>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smtClean="0"/>
              <a:t>Skill Worker Shortage</a:t>
            </a:r>
            <a:endParaRPr lang="en-US" sz="3200" dirty="0"/>
          </a:p>
        </p:txBody>
      </p:sp>
      <p:sp>
        <p:nvSpPr>
          <p:cNvPr id="479236" name="Text Box 4"/>
          <p:cNvSpPr txBox="1">
            <a:spLocks noChangeArrowheads="1"/>
          </p:cNvSpPr>
          <p:nvPr/>
        </p:nvSpPr>
        <p:spPr bwMode="auto">
          <a:xfrm>
            <a:off x="838200" y="1143000"/>
            <a:ext cx="8305800" cy="4475071"/>
          </a:xfrm>
          <a:prstGeom prst="rect">
            <a:avLst/>
          </a:prstGeom>
          <a:noFill/>
          <a:ln w="9525">
            <a:noFill/>
            <a:miter lim="800000"/>
            <a:headEnd/>
            <a:tailEnd/>
          </a:ln>
          <a:effectLst/>
        </p:spPr>
        <p:txBody>
          <a:bodyPr wrap="square">
            <a:spAutoFit/>
          </a:bodyPr>
          <a:lstStyle/>
          <a:p>
            <a:endParaRPr kumimoji="0" lang="en-US" b="0" dirty="0" smtClean="0"/>
          </a:p>
          <a:p>
            <a:r>
              <a:rPr kumimoji="0" lang="en-US" b="0" dirty="0" smtClean="0"/>
              <a:t>Those SB that can hire and want to hire – cannot</a:t>
            </a:r>
          </a:p>
          <a:p>
            <a:pPr lvl="1"/>
            <a:r>
              <a:rPr kumimoji="0" lang="en-US" b="0" dirty="0" smtClean="0"/>
              <a:t>Difficulty finding folks with the right tech skill sets</a:t>
            </a:r>
          </a:p>
          <a:p>
            <a:pPr lvl="1"/>
            <a:r>
              <a:rPr kumimoji="0" lang="en-US" b="0" dirty="0" smtClean="0"/>
              <a:t>Manufacturing requires high tech skill sets </a:t>
            </a:r>
          </a:p>
          <a:p>
            <a:r>
              <a:rPr kumimoji="0" lang="en-US" b="0" dirty="0" smtClean="0"/>
              <a:t>Plants producing parts for aircraft – machinery</a:t>
            </a:r>
          </a:p>
          <a:p>
            <a:r>
              <a:rPr kumimoji="0" lang="en-US" b="0" dirty="0" smtClean="0"/>
              <a:t>Training required – but training takes time – even years to develop the proficiency necessary</a:t>
            </a:r>
          </a:p>
          <a:p>
            <a:r>
              <a:rPr kumimoji="0" lang="en-US" b="0" dirty="0" smtClean="0"/>
              <a:t>Demand may outstrip availability for the near term</a:t>
            </a:r>
          </a:p>
          <a:p>
            <a:r>
              <a:rPr kumimoji="0" lang="en-US" sz="2000" b="0" dirty="0" smtClean="0"/>
              <a:t>Example – producing metal molds to create auto dashboards – machinists must know the cutting edge processes and equipment to produce the molds</a:t>
            </a:r>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56388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smtClean="0"/>
              <a:t>CONCLUSION</a:t>
            </a:r>
            <a:endParaRPr lang="en-US" sz="3200" dirty="0"/>
          </a:p>
        </p:txBody>
      </p:sp>
      <p:sp>
        <p:nvSpPr>
          <p:cNvPr id="5" name="Rectangle 4"/>
          <p:cNvSpPr/>
          <p:nvPr/>
        </p:nvSpPr>
        <p:spPr>
          <a:xfrm>
            <a:off x="2286000" y="2311771"/>
            <a:ext cx="4572000" cy="2948499"/>
          </a:xfrm>
          <a:prstGeom prst="rect">
            <a:avLst/>
          </a:prstGeom>
        </p:spPr>
        <p:txBody>
          <a:bodyPr>
            <a:spAutoFit/>
          </a:bodyPr>
          <a:lstStyle/>
          <a:p>
            <a:r>
              <a:rPr kumimoji="0" lang="en-US" sz="3200" b="0" dirty="0" smtClean="0"/>
              <a:t>Taxes</a:t>
            </a:r>
          </a:p>
          <a:p>
            <a:r>
              <a:rPr kumimoji="0" lang="en-US" sz="3200" b="0" dirty="0" smtClean="0"/>
              <a:t>Health Care</a:t>
            </a:r>
          </a:p>
          <a:p>
            <a:r>
              <a:rPr kumimoji="0" lang="en-US" sz="3200" b="0" dirty="0" smtClean="0"/>
              <a:t>Lending</a:t>
            </a:r>
          </a:p>
          <a:p>
            <a:r>
              <a:rPr kumimoji="0" lang="en-US" sz="3200" b="0" dirty="0" err="1" smtClean="0"/>
              <a:t>Onshoring</a:t>
            </a:r>
            <a:endParaRPr kumimoji="0" lang="en-US" sz="3200" b="0" dirty="0" smtClean="0"/>
          </a:p>
          <a:p>
            <a:r>
              <a:rPr kumimoji="0" lang="en-US" sz="3200" b="0" dirty="0" smtClean="0"/>
              <a:t>Skill Worker Shortage</a:t>
            </a:r>
          </a:p>
        </p:txBody>
      </p:sp>
      <p:pic>
        <p:nvPicPr>
          <p:cNvPr id="6" name="Picture 5"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b="1" u="sng" dirty="0" smtClean="0"/>
              <a:t>QUESTIONS?</a:t>
            </a:r>
            <a:endParaRPr lang="en-US" sz="3200" dirty="0"/>
          </a:p>
        </p:txBody>
      </p:sp>
      <p:sp>
        <p:nvSpPr>
          <p:cNvPr id="5" name="Rectangle 4"/>
          <p:cNvSpPr/>
          <p:nvPr/>
        </p:nvSpPr>
        <p:spPr>
          <a:xfrm>
            <a:off x="2133600" y="2286000"/>
            <a:ext cx="4572000" cy="1791260"/>
          </a:xfrm>
          <a:prstGeom prst="rect">
            <a:avLst/>
          </a:prstGeom>
        </p:spPr>
        <p:txBody>
          <a:bodyPr>
            <a:spAutoFit/>
          </a:bodyPr>
          <a:lstStyle/>
          <a:p>
            <a:pPr marL="0" indent="0">
              <a:buNone/>
            </a:pPr>
            <a:r>
              <a:rPr lang="en-US" dirty="0" smtClean="0"/>
              <a:t>Joseph A. Hidalgo Jr. CPCM</a:t>
            </a:r>
          </a:p>
          <a:p>
            <a:pPr marL="0" indent="0">
              <a:buNone/>
            </a:pPr>
            <a:r>
              <a:rPr lang="en-US" u="sng" dirty="0" smtClean="0">
                <a:hlinkClick r:id="rId3"/>
              </a:rPr>
              <a:t>firstteam66@bellsouth.net</a:t>
            </a:r>
            <a:endParaRPr lang="en-US" dirty="0" smtClean="0"/>
          </a:p>
          <a:p>
            <a:pPr marL="0" indent="0">
              <a:buNone/>
            </a:pPr>
            <a:r>
              <a:rPr lang="en-US" dirty="0" smtClean="0"/>
              <a:t>FIRST TEAM Solutions, LLC</a:t>
            </a:r>
          </a:p>
          <a:p>
            <a:pPr marL="0" indent="0">
              <a:buNone/>
            </a:pPr>
            <a:r>
              <a:rPr lang="en-US" dirty="0" smtClean="0"/>
              <a:t>	256-603-4353</a:t>
            </a:r>
            <a:endParaRPr lang="en-US" dirty="0"/>
          </a:p>
        </p:txBody>
      </p:sp>
      <p:pic>
        <p:nvPicPr>
          <p:cNvPr id="6" name="Picture 5" descr="C:\Documents and Settings\Joe Hidalgo\My Documents\FIRSTTEAM\FIRST TEAM Solutions\FIRST TEAM SOLUTIONS LOGO.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096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152400"/>
            <a:ext cx="7543800" cy="1143000"/>
          </a:xfrm>
        </p:spPr>
        <p:txBody>
          <a:bodyPr/>
          <a:lstStyle/>
          <a:p>
            <a:pPr algn="ctr"/>
            <a:r>
              <a:rPr lang="en-US" sz="3200" dirty="0" smtClean="0"/>
              <a:t>TOPICS</a:t>
            </a:r>
            <a:br>
              <a:rPr lang="en-US" sz="3200" dirty="0" smtClean="0"/>
            </a:br>
            <a:endParaRPr lang="en-US" sz="3200" dirty="0"/>
          </a:p>
        </p:txBody>
      </p:sp>
      <p:sp>
        <p:nvSpPr>
          <p:cNvPr id="479236" name="Text Box 4"/>
          <p:cNvSpPr txBox="1">
            <a:spLocks noChangeArrowheads="1"/>
          </p:cNvSpPr>
          <p:nvPr/>
        </p:nvSpPr>
        <p:spPr bwMode="auto">
          <a:xfrm>
            <a:off x="1295400" y="1447800"/>
            <a:ext cx="6858000" cy="3933384"/>
          </a:xfrm>
          <a:prstGeom prst="rect">
            <a:avLst/>
          </a:prstGeom>
          <a:noFill/>
          <a:ln w="9525">
            <a:noFill/>
            <a:miter lim="800000"/>
            <a:headEnd/>
            <a:tailEnd/>
          </a:ln>
          <a:effectLst/>
        </p:spPr>
        <p:txBody>
          <a:bodyPr>
            <a:spAutoFit/>
          </a:bodyPr>
          <a:lstStyle/>
          <a:p>
            <a:endParaRPr kumimoji="0" lang="en-US" b="0" dirty="0" smtClean="0"/>
          </a:p>
          <a:p>
            <a:r>
              <a:rPr kumimoji="0" lang="en-US" sz="3200" b="0" dirty="0" smtClean="0"/>
              <a:t>Taxes</a:t>
            </a:r>
          </a:p>
          <a:p>
            <a:r>
              <a:rPr kumimoji="0" lang="en-US" sz="3200" b="0" dirty="0" smtClean="0"/>
              <a:t>Health Care</a:t>
            </a:r>
          </a:p>
          <a:p>
            <a:r>
              <a:rPr kumimoji="0" lang="en-US" sz="3200" b="0" dirty="0" smtClean="0"/>
              <a:t>Lending</a:t>
            </a:r>
          </a:p>
          <a:p>
            <a:r>
              <a:rPr kumimoji="0" lang="en-US" sz="3200" b="0" dirty="0" err="1" smtClean="0"/>
              <a:t>Onshoring</a:t>
            </a:r>
            <a:endParaRPr kumimoji="0" lang="en-US" sz="3200" b="0" dirty="0" smtClean="0"/>
          </a:p>
          <a:p>
            <a:r>
              <a:rPr kumimoji="0" lang="en-US" sz="3200" b="0" dirty="0" smtClean="0"/>
              <a:t>Skill Worker Shortage</a:t>
            </a:r>
          </a:p>
          <a:p>
            <a:pPr>
              <a:buFontTx/>
              <a:buNone/>
            </a:pPr>
            <a:endParaRPr kumimoji="0" lang="en-US" sz="2800" dirty="0"/>
          </a:p>
        </p:txBody>
      </p:sp>
      <p:pic>
        <p:nvPicPr>
          <p:cNvPr id="4" name="Picture 3"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endParaRPr lang="en-US" sz="3200" dirty="0"/>
          </a:p>
        </p:txBody>
      </p:sp>
      <p:sp>
        <p:nvSpPr>
          <p:cNvPr id="479236" name="Text Box 4"/>
          <p:cNvSpPr txBox="1">
            <a:spLocks noChangeArrowheads="1"/>
          </p:cNvSpPr>
          <p:nvPr/>
        </p:nvSpPr>
        <p:spPr bwMode="auto">
          <a:xfrm>
            <a:off x="1447800" y="990600"/>
            <a:ext cx="6858000" cy="6592574"/>
          </a:xfrm>
          <a:prstGeom prst="rect">
            <a:avLst/>
          </a:prstGeom>
          <a:noFill/>
          <a:ln w="9525">
            <a:noFill/>
            <a:miter lim="800000"/>
            <a:headEnd/>
            <a:tailEnd/>
          </a:ln>
          <a:effectLst/>
        </p:spPr>
        <p:txBody>
          <a:bodyPr>
            <a:spAutoFit/>
          </a:bodyPr>
          <a:lstStyle/>
          <a:p>
            <a:endParaRPr kumimoji="0" lang="en-US" b="0" dirty="0" smtClean="0"/>
          </a:p>
          <a:p>
            <a:pPr marL="365760" indent="-256032" eaLnBrk="1" fontAlgn="auto" hangingPunct="1">
              <a:spcAft>
                <a:spcPts val="0"/>
              </a:spcAft>
              <a:buFont typeface="Wingdings 3"/>
              <a:buChar char=""/>
              <a:defRPr/>
            </a:pPr>
            <a:r>
              <a:rPr lang="en-US" dirty="0" smtClean="0"/>
              <a:t>Uncertainty of Economy moving forward</a:t>
            </a:r>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r>
              <a:rPr lang="en-US" dirty="0" smtClean="0"/>
              <a:t>Budget not yet determined – fiscal cliff moved to the right</a:t>
            </a:r>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r>
              <a:rPr lang="en-US" dirty="0" smtClean="0"/>
              <a:t>Growth anticipated at 3% for 2013</a:t>
            </a:r>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r>
              <a:rPr lang="en-US" dirty="0" smtClean="0"/>
              <a:t>Money flow tight</a:t>
            </a:r>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r>
              <a:rPr lang="en-US" dirty="0" smtClean="0"/>
              <a:t>Businesses operate in a risk adverse manner</a:t>
            </a:r>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a:p>
            <a:pPr>
              <a:buFontTx/>
              <a:buNone/>
            </a:pPr>
            <a:endParaRPr kumimoji="0" lang="en-US" sz="2800" dirty="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0" y="5715000"/>
            <a:ext cx="1676400" cy="99060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endParaRPr lang="en-US" sz="3200" dirty="0"/>
          </a:p>
        </p:txBody>
      </p:sp>
      <p:sp>
        <p:nvSpPr>
          <p:cNvPr id="479236" name="Text Box 4"/>
          <p:cNvSpPr txBox="1">
            <a:spLocks noChangeArrowheads="1"/>
          </p:cNvSpPr>
          <p:nvPr/>
        </p:nvSpPr>
        <p:spPr bwMode="auto">
          <a:xfrm>
            <a:off x="1447800" y="990600"/>
            <a:ext cx="6858000" cy="5927777"/>
          </a:xfrm>
          <a:prstGeom prst="rect">
            <a:avLst/>
          </a:prstGeom>
          <a:noFill/>
          <a:ln w="9525">
            <a:noFill/>
            <a:miter lim="800000"/>
            <a:headEnd/>
            <a:tailEnd/>
          </a:ln>
          <a:effectLst/>
        </p:spPr>
        <p:txBody>
          <a:bodyPr>
            <a:spAutoFit/>
          </a:bodyPr>
          <a:lstStyle/>
          <a:p>
            <a:endParaRPr kumimoji="0" lang="en-US" b="0" dirty="0" smtClean="0"/>
          </a:p>
          <a:p>
            <a:pPr marL="365760" indent="-256032" eaLnBrk="1" fontAlgn="auto" hangingPunct="1">
              <a:spcAft>
                <a:spcPts val="0"/>
              </a:spcAft>
              <a:buFont typeface="Wingdings 3"/>
              <a:buChar char=""/>
              <a:defRPr/>
            </a:pPr>
            <a:r>
              <a:rPr lang="en-US" sz="3200" dirty="0" smtClean="0"/>
              <a:t>Five issues for 2013</a:t>
            </a:r>
          </a:p>
          <a:p>
            <a:pPr marL="822960" lvl="1" indent="-256032" fontAlgn="auto">
              <a:spcAft>
                <a:spcPts val="0"/>
              </a:spcAft>
              <a:buFont typeface="Wingdings 3"/>
              <a:buChar char=""/>
              <a:defRPr/>
            </a:pPr>
            <a:endParaRPr lang="en-US" dirty="0" smtClean="0"/>
          </a:p>
          <a:p>
            <a:pPr marL="822960" lvl="1" indent="-256032" fontAlgn="auto">
              <a:spcAft>
                <a:spcPts val="0"/>
              </a:spcAft>
              <a:buFont typeface="Wingdings 3"/>
              <a:buChar char=""/>
              <a:defRPr/>
            </a:pPr>
            <a:r>
              <a:rPr lang="en-US" sz="2800" dirty="0" smtClean="0"/>
              <a:t>Taxes</a:t>
            </a:r>
          </a:p>
          <a:p>
            <a:pPr marL="822960" lvl="1" indent="-256032" fontAlgn="auto">
              <a:spcAft>
                <a:spcPts val="0"/>
              </a:spcAft>
              <a:buFont typeface="Wingdings 3"/>
              <a:buChar char=""/>
              <a:defRPr/>
            </a:pPr>
            <a:r>
              <a:rPr lang="en-US" sz="2800" dirty="0" smtClean="0"/>
              <a:t>Health Care</a:t>
            </a:r>
          </a:p>
          <a:p>
            <a:pPr marL="822960" lvl="1" indent="-256032" fontAlgn="auto">
              <a:spcAft>
                <a:spcPts val="0"/>
              </a:spcAft>
              <a:buFont typeface="Wingdings 3"/>
              <a:buChar char=""/>
              <a:defRPr/>
            </a:pPr>
            <a:r>
              <a:rPr lang="en-US" sz="2800" dirty="0" smtClean="0"/>
              <a:t>Lending</a:t>
            </a:r>
          </a:p>
          <a:p>
            <a:pPr marL="822960" lvl="1" indent="-256032" fontAlgn="auto">
              <a:spcAft>
                <a:spcPts val="0"/>
              </a:spcAft>
              <a:buFont typeface="Wingdings 3"/>
              <a:buChar char=""/>
              <a:defRPr/>
            </a:pPr>
            <a:r>
              <a:rPr lang="en-US" sz="2800" dirty="0" err="1" smtClean="0"/>
              <a:t>Onshoring</a:t>
            </a:r>
            <a:endParaRPr lang="en-US" sz="2800" dirty="0" smtClean="0"/>
          </a:p>
          <a:p>
            <a:pPr marL="822960" lvl="1" indent="-256032" fontAlgn="auto">
              <a:spcAft>
                <a:spcPts val="0"/>
              </a:spcAft>
              <a:buFont typeface="Wingdings 3"/>
              <a:buChar char=""/>
              <a:defRPr/>
            </a:pPr>
            <a:r>
              <a:rPr lang="en-US" sz="2800" dirty="0" smtClean="0"/>
              <a:t>Skill Worker Shortage</a:t>
            </a:r>
          </a:p>
          <a:p>
            <a:pPr marL="822960" lvl="1" indent="-256032" fontAlgn="auto">
              <a:spcAft>
                <a:spcPts val="0"/>
              </a:spcAft>
              <a:buNone/>
              <a:defRPr/>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a:p>
            <a:pPr>
              <a:buFontTx/>
              <a:buNone/>
            </a:pPr>
            <a:endParaRPr kumimoji="0" lang="en-US" sz="2800" dirty="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smtClean="0"/>
              <a:t>Taxes</a:t>
            </a:r>
            <a:endParaRPr lang="en-US" sz="3200" dirty="0"/>
          </a:p>
        </p:txBody>
      </p:sp>
      <p:sp>
        <p:nvSpPr>
          <p:cNvPr id="479236" name="Text Box 4"/>
          <p:cNvSpPr txBox="1">
            <a:spLocks noChangeArrowheads="1"/>
          </p:cNvSpPr>
          <p:nvPr/>
        </p:nvSpPr>
        <p:spPr bwMode="auto">
          <a:xfrm>
            <a:off x="838200" y="1066800"/>
            <a:ext cx="7543800" cy="5336846"/>
          </a:xfrm>
          <a:prstGeom prst="rect">
            <a:avLst/>
          </a:prstGeom>
          <a:noFill/>
          <a:ln w="9525">
            <a:noFill/>
            <a:miter lim="800000"/>
            <a:headEnd/>
            <a:tailEnd/>
          </a:ln>
          <a:effectLst/>
        </p:spPr>
        <p:txBody>
          <a:bodyPr wrap="square">
            <a:spAutoFit/>
          </a:bodyPr>
          <a:lstStyle/>
          <a:p>
            <a:endParaRPr kumimoji="0" lang="en-US" b="0" dirty="0" smtClean="0"/>
          </a:p>
          <a:p>
            <a:r>
              <a:rPr kumimoji="0" lang="en-US" b="0" dirty="0" smtClean="0"/>
              <a:t> Pending fight over the fiscal cliff, spending cuts and debt ceiling</a:t>
            </a:r>
          </a:p>
          <a:p>
            <a:r>
              <a:rPr kumimoji="0" lang="en-US" b="0" dirty="0" smtClean="0"/>
              <a:t> Potential subsequent ‘mini-cliffs’</a:t>
            </a:r>
          </a:p>
          <a:p>
            <a:pPr lvl="1"/>
            <a:r>
              <a:rPr kumimoji="0" lang="en-US" b="0" dirty="0" smtClean="0"/>
              <a:t> More negotiations</a:t>
            </a:r>
          </a:p>
          <a:p>
            <a:pPr lvl="1"/>
            <a:r>
              <a:rPr kumimoji="0" lang="en-US" b="0" dirty="0" smtClean="0"/>
              <a:t> More uncertainty</a:t>
            </a:r>
            <a:endParaRPr lang="en-US" dirty="0" smtClean="0"/>
          </a:p>
          <a:p>
            <a:pPr marL="365760" indent="-256032" eaLnBrk="1" fontAlgn="auto" hangingPunct="1">
              <a:spcAft>
                <a:spcPts val="0"/>
              </a:spcAft>
              <a:buFont typeface="Arial" pitchFamily="34" charset="0"/>
              <a:buChar char="•"/>
              <a:defRPr/>
            </a:pPr>
            <a:r>
              <a:rPr lang="en-US" b="0" dirty="0" smtClean="0"/>
              <a:t>Personal tax rates</a:t>
            </a:r>
          </a:p>
          <a:p>
            <a:pPr marL="822960" lvl="1" indent="-256032" fontAlgn="auto">
              <a:spcAft>
                <a:spcPts val="0"/>
              </a:spcAft>
              <a:buFont typeface="Arial" pitchFamily="34" charset="0"/>
              <a:buChar char="•"/>
              <a:defRPr/>
            </a:pPr>
            <a:r>
              <a:rPr lang="en-US" b="0" dirty="0" smtClean="0"/>
              <a:t>Sole proprietors; partners, owners S Corp</a:t>
            </a:r>
          </a:p>
          <a:p>
            <a:pPr marL="822960" lvl="1" indent="-256032" fontAlgn="auto">
              <a:spcAft>
                <a:spcPts val="0"/>
              </a:spcAft>
              <a:buFont typeface="Arial" pitchFamily="34" charset="0"/>
              <a:buChar char="•"/>
              <a:defRPr/>
            </a:pPr>
            <a:r>
              <a:rPr lang="en-US" b="0" dirty="0" smtClean="0"/>
              <a:t>Form 1040 – Individual Return</a:t>
            </a:r>
          </a:p>
          <a:p>
            <a:pPr marL="822960" lvl="1" indent="-256032" fontAlgn="auto">
              <a:spcAft>
                <a:spcPts val="0"/>
              </a:spcAft>
              <a:buFont typeface="Arial" pitchFamily="34" charset="0"/>
              <a:buChar char="•"/>
              <a:defRPr/>
            </a:pPr>
            <a:r>
              <a:rPr lang="en-US" b="0" dirty="0" smtClean="0"/>
              <a:t>Higher than corporate rates</a:t>
            </a:r>
          </a:p>
          <a:p>
            <a:pPr marL="365760" indent="-256032" eaLnBrk="1" fontAlgn="auto" hangingPunct="1">
              <a:spcAft>
                <a:spcPts val="0"/>
              </a:spcAft>
              <a:buFont typeface="Wingdings 3"/>
              <a:buChar char=""/>
              <a:defRPr/>
            </a:pPr>
            <a:endParaRPr lang="en-US" dirty="0" smtClean="0"/>
          </a:p>
          <a:p>
            <a:pPr>
              <a:buFontTx/>
              <a:buNone/>
            </a:pPr>
            <a:endParaRPr kumimoji="0" lang="en-US" sz="2800" dirty="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0" y="55626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smtClean="0"/>
              <a:t>Taxes</a:t>
            </a:r>
            <a:endParaRPr lang="en-US" sz="3200" dirty="0"/>
          </a:p>
        </p:txBody>
      </p:sp>
      <p:sp>
        <p:nvSpPr>
          <p:cNvPr id="479236" name="Text Box 4"/>
          <p:cNvSpPr txBox="1">
            <a:spLocks noChangeArrowheads="1"/>
          </p:cNvSpPr>
          <p:nvPr/>
        </p:nvSpPr>
        <p:spPr bwMode="auto">
          <a:xfrm>
            <a:off x="838200" y="1066800"/>
            <a:ext cx="7543800" cy="5262979"/>
          </a:xfrm>
          <a:prstGeom prst="rect">
            <a:avLst/>
          </a:prstGeom>
          <a:noFill/>
          <a:ln w="9525">
            <a:noFill/>
            <a:miter lim="800000"/>
            <a:headEnd/>
            <a:tailEnd/>
          </a:ln>
          <a:effectLst/>
        </p:spPr>
        <p:txBody>
          <a:bodyPr wrap="square">
            <a:spAutoFit/>
          </a:bodyPr>
          <a:lstStyle/>
          <a:p>
            <a:endParaRPr kumimoji="0" lang="en-US" b="0" dirty="0" smtClean="0"/>
          </a:p>
          <a:p>
            <a:r>
              <a:rPr kumimoji="0" lang="en-US" b="0" dirty="0" smtClean="0"/>
              <a:t> Deductions on equipment purchases – reduced</a:t>
            </a:r>
          </a:p>
          <a:p>
            <a:pPr lvl="1"/>
            <a:r>
              <a:rPr kumimoji="0" lang="en-US" b="0" dirty="0" smtClean="0"/>
              <a:t>Reduced by $25K from $125K</a:t>
            </a:r>
          </a:p>
          <a:p>
            <a:pPr lvl="1"/>
            <a:r>
              <a:rPr kumimoji="0" lang="en-US" b="0" dirty="0" smtClean="0"/>
              <a:t>Can be changed by Congress </a:t>
            </a:r>
          </a:p>
          <a:p>
            <a:pPr lvl="1"/>
            <a:r>
              <a:rPr kumimoji="0" lang="en-US" b="0" dirty="0" smtClean="0"/>
              <a:t>Big impact on equipment investments</a:t>
            </a:r>
          </a:p>
          <a:p>
            <a:pPr lvl="1">
              <a:buNone/>
            </a:pPr>
            <a:endParaRPr kumimoji="0" lang="en-US" b="0" dirty="0" smtClean="0"/>
          </a:p>
          <a:p>
            <a:r>
              <a:rPr kumimoji="0" lang="en-US" b="0" dirty="0" smtClean="0"/>
              <a:t> While deal reached on tax cut extensions – other elements kicked in – such as more dollars taken out for  Social Security</a:t>
            </a:r>
          </a:p>
          <a:p>
            <a:r>
              <a:rPr kumimoji="0" lang="en-US" b="0" dirty="0" smtClean="0"/>
              <a:t> Impacts SB with direct sales to consumers</a:t>
            </a:r>
            <a:endParaRPr lang="en-US" b="0" dirty="0" smtClean="0"/>
          </a:p>
          <a:p>
            <a:pPr marL="365760" indent="-256032" eaLnBrk="1" fontAlgn="auto" hangingPunct="1">
              <a:spcAft>
                <a:spcPts val="0"/>
              </a:spcAft>
              <a:buFont typeface="Wingdings 3"/>
              <a:buChar char=""/>
              <a:defRPr/>
            </a:pPr>
            <a:endParaRPr lang="en-US" dirty="0" smtClean="0"/>
          </a:p>
          <a:p>
            <a:pPr>
              <a:buFontTx/>
              <a:buNone/>
            </a:pPr>
            <a:endParaRPr kumimoji="0" lang="en-US" sz="2800" dirty="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smtClean="0"/>
              <a:t>Health Care</a:t>
            </a:r>
            <a:endParaRPr lang="en-US" sz="3200" dirty="0"/>
          </a:p>
        </p:txBody>
      </p:sp>
      <p:sp>
        <p:nvSpPr>
          <p:cNvPr id="479236" name="Text Box 4"/>
          <p:cNvSpPr txBox="1">
            <a:spLocks noChangeArrowheads="1"/>
          </p:cNvSpPr>
          <p:nvPr/>
        </p:nvSpPr>
        <p:spPr bwMode="auto">
          <a:xfrm>
            <a:off x="838200" y="1066800"/>
            <a:ext cx="8305800" cy="4967514"/>
          </a:xfrm>
          <a:prstGeom prst="rect">
            <a:avLst/>
          </a:prstGeom>
          <a:noFill/>
          <a:ln w="9525">
            <a:noFill/>
            <a:miter lim="800000"/>
            <a:headEnd/>
            <a:tailEnd/>
          </a:ln>
          <a:effectLst/>
        </p:spPr>
        <p:txBody>
          <a:bodyPr wrap="square">
            <a:spAutoFit/>
          </a:bodyPr>
          <a:lstStyle/>
          <a:p>
            <a:endParaRPr kumimoji="0" lang="en-US" b="0" dirty="0" smtClean="0"/>
          </a:p>
          <a:p>
            <a:r>
              <a:rPr kumimoji="0" lang="en-US" b="0" dirty="0" smtClean="0"/>
              <a:t> Still a lot of issues to understanding the impact of the law</a:t>
            </a:r>
          </a:p>
          <a:p>
            <a:pPr lvl="1"/>
            <a:r>
              <a:rPr kumimoji="0" lang="en-US" b="0" dirty="0" smtClean="0"/>
              <a:t>Time devoted to understanding</a:t>
            </a:r>
          </a:p>
          <a:p>
            <a:pPr lvl="1"/>
            <a:r>
              <a:rPr kumimoji="0" lang="en-US" b="0" dirty="0" smtClean="0"/>
              <a:t>Hire expertise to help with interpretation</a:t>
            </a:r>
          </a:p>
          <a:p>
            <a:r>
              <a:rPr kumimoji="0" lang="en-US" b="0" dirty="0" smtClean="0"/>
              <a:t> Companies &gt; 50 persons</a:t>
            </a:r>
          </a:p>
          <a:p>
            <a:pPr lvl="1"/>
            <a:r>
              <a:rPr kumimoji="0" lang="en-US" b="0" dirty="0" smtClean="0"/>
              <a:t>Required to provide affordable health care – Jan 2014</a:t>
            </a:r>
          </a:p>
          <a:p>
            <a:pPr lvl="1"/>
            <a:r>
              <a:rPr kumimoji="0" lang="en-US" b="0" dirty="0" smtClean="0"/>
              <a:t>Federal and State Exchanges to be set – 2013</a:t>
            </a:r>
          </a:p>
          <a:p>
            <a:pPr lvl="1"/>
            <a:r>
              <a:rPr kumimoji="0" lang="en-US" b="0" dirty="0" smtClean="0"/>
              <a:t>SB ascertain costs of insurance </a:t>
            </a:r>
          </a:p>
          <a:p>
            <a:pPr lvl="1"/>
            <a:r>
              <a:rPr kumimoji="0" lang="en-US" b="0" dirty="0" smtClean="0"/>
              <a:t>Uncertainty as to State Exchanges – and whether</a:t>
            </a:r>
          </a:p>
          <a:p>
            <a:pPr lvl="1">
              <a:buNone/>
            </a:pPr>
            <a:r>
              <a:rPr kumimoji="0" lang="en-US" b="0" dirty="0" smtClean="0"/>
              <a:t> need to resort National level – all of this impact to cost</a:t>
            </a:r>
            <a:endParaRPr lang="en-US" dirty="0" smtClean="0"/>
          </a:p>
          <a:p>
            <a:pPr>
              <a:buFontTx/>
              <a:buNone/>
            </a:pPr>
            <a:endParaRPr kumimoji="0" lang="en-US" sz="2800" dirty="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1000" y="55626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smtClean="0"/>
              <a:t>Health Care</a:t>
            </a:r>
            <a:endParaRPr lang="en-US" sz="3200" dirty="0"/>
          </a:p>
        </p:txBody>
      </p:sp>
      <p:sp>
        <p:nvSpPr>
          <p:cNvPr id="479236" name="Text Box 4"/>
          <p:cNvSpPr txBox="1">
            <a:spLocks noChangeArrowheads="1"/>
          </p:cNvSpPr>
          <p:nvPr/>
        </p:nvSpPr>
        <p:spPr bwMode="auto">
          <a:xfrm>
            <a:off x="838200" y="1066800"/>
            <a:ext cx="8305800" cy="3416320"/>
          </a:xfrm>
          <a:prstGeom prst="rect">
            <a:avLst/>
          </a:prstGeom>
          <a:noFill/>
          <a:ln w="9525">
            <a:noFill/>
            <a:miter lim="800000"/>
            <a:headEnd/>
            <a:tailEnd/>
          </a:ln>
          <a:effectLst/>
        </p:spPr>
        <p:txBody>
          <a:bodyPr wrap="square">
            <a:spAutoFit/>
          </a:bodyPr>
          <a:lstStyle/>
          <a:p>
            <a:endParaRPr kumimoji="0" lang="en-US" b="0" dirty="0" smtClean="0"/>
          </a:p>
          <a:p>
            <a:r>
              <a:rPr kumimoji="0" lang="en-US" sz="3200" b="0" dirty="0" smtClean="0"/>
              <a:t>SB Owners cost benefit analysis</a:t>
            </a:r>
          </a:p>
          <a:p>
            <a:pPr lvl="1"/>
            <a:r>
              <a:rPr kumimoji="0" lang="en-US" sz="3200" b="0" dirty="0" smtClean="0"/>
              <a:t>Purchase insurance or</a:t>
            </a:r>
          </a:p>
          <a:p>
            <a:pPr lvl="1"/>
            <a:r>
              <a:rPr kumimoji="0" lang="en-US" sz="3200" b="0" dirty="0" smtClean="0"/>
              <a:t>Pay the $2K fine per employee or</a:t>
            </a:r>
          </a:p>
          <a:p>
            <a:pPr lvl="1"/>
            <a:r>
              <a:rPr kumimoji="0" lang="en-US" sz="3200" b="0" dirty="0" smtClean="0"/>
              <a:t>Do not hire more than 50</a:t>
            </a:r>
          </a:p>
          <a:p>
            <a:pPr>
              <a:buFontTx/>
              <a:buNone/>
            </a:pPr>
            <a:endParaRPr kumimoji="0" lang="en-US" sz="3200" dirty="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486400"/>
            <a:ext cx="2057400" cy="1076325"/>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a:xfrm>
            <a:off x="381000" y="0"/>
            <a:ext cx="7543800" cy="1143000"/>
          </a:xfrm>
        </p:spPr>
        <p:txBody>
          <a:bodyPr/>
          <a:lstStyle/>
          <a:p>
            <a:pPr algn="ctr"/>
            <a:r>
              <a:rPr lang="en-US" sz="3200" dirty="0" smtClean="0"/>
              <a:t>SMALL BUSINESS ISSUES</a:t>
            </a:r>
            <a:br>
              <a:rPr lang="en-US" sz="3200" dirty="0" smtClean="0"/>
            </a:br>
            <a:r>
              <a:rPr lang="en-US" sz="3200" dirty="0" smtClean="0"/>
              <a:t>Lending</a:t>
            </a:r>
            <a:endParaRPr lang="en-US" sz="3200" dirty="0"/>
          </a:p>
        </p:txBody>
      </p:sp>
      <p:sp>
        <p:nvSpPr>
          <p:cNvPr id="479236" name="Text Box 4"/>
          <p:cNvSpPr txBox="1">
            <a:spLocks noChangeArrowheads="1"/>
          </p:cNvSpPr>
          <p:nvPr/>
        </p:nvSpPr>
        <p:spPr bwMode="auto">
          <a:xfrm>
            <a:off x="838200" y="1143000"/>
            <a:ext cx="8305800" cy="5558445"/>
          </a:xfrm>
          <a:prstGeom prst="rect">
            <a:avLst/>
          </a:prstGeom>
          <a:noFill/>
          <a:ln w="9525">
            <a:noFill/>
            <a:miter lim="800000"/>
            <a:headEnd/>
            <a:tailEnd/>
          </a:ln>
          <a:effectLst/>
        </p:spPr>
        <p:txBody>
          <a:bodyPr wrap="square">
            <a:spAutoFit/>
          </a:bodyPr>
          <a:lstStyle/>
          <a:p>
            <a:endParaRPr kumimoji="0" lang="en-US" b="0" dirty="0" smtClean="0"/>
          </a:p>
          <a:p>
            <a:r>
              <a:rPr kumimoji="0" lang="en-US" b="0" dirty="0" smtClean="0"/>
              <a:t>The uncertain climate will impact borrowing</a:t>
            </a:r>
          </a:p>
          <a:p>
            <a:pPr lvl="1"/>
            <a:r>
              <a:rPr kumimoji="0" lang="en-US" b="0" dirty="0" smtClean="0"/>
              <a:t>Those paying down debt since recession</a:t>
            </a:r>
          </a:p>
          <a:p>
            <a:pPr lvl="1"/>
            <a:r>
              <a:rPr kumimoji="0" lang="en-US" b="0" dirty="0" smtClean="0"/>
              <a:t>Bankers tighter on approving loans</a:t>
            </a:r>
          </a:p>
          <a:p>
            <a:r>
              <a:rPr kumimoji="0" lang="en-US" b="0" dirty="0" smtClean="0"/>
              <a:t>Home equity loans – a source of capital for SB – remain difficult to get since collapse of mortgage market – 2008</a:t>
            </a:r>
          </a:p>
          <a:p>
            <a:r>
              <a:rPr kumimoji="0" lang="en-US" b="0" dirty="0" smtClean="0"/>
              <a:t>Good news is there is a bill anticipated to be introduced</a:t>
            </a:r>
          </a:p>
          <a:p>
            <a:pPr lvl="1"/>
            <a:r>
              <a:rPr kumimoji="0" lang="en-US" b="0" dirty="0" smtClean="0"/>
              <a:t> </a:t>
            </a:r>
            <a:r>
              <a:rPr lang="en-US" b="0" dirty="0" smtClean="0"/>
              <a:t>Double the amount of total assets that credit unions can use to lend to small businesses to 27.5 percent.</a:t>
            </a:r>
            <a:endParaRPr kumimoji="0" lang="en-US" b="0" dirty="0" smtClean="0"/>
          </a:p>
          <a:p>
            <a:pPr lvl="1"/>
            <a:r>
              <a:rPr kumimoji="0" lang="en-US" b="0" dirty="0" smtClean="0"/>
              <a:t> However – increased access to capital will not happen overnight</a:t>
            </a:r>
          </a:p>
          <a:p>
            <a:pPr>
              <a:buNone/>
            </a:pPr>
            <a:endParaRPr kumimoji="0" lang="en-US" b="0" dirty="0" smtClean="0"/>
          </a:p>
          <a:p>
            <a:pPr lvl="1"/>
            <a:endParaRPr kumimoji="0" lang="en-US" b="0" dirty="0" smtClean="0"/>
          </a:p>
        </p:txBody>
      </p:sp>
      <p:pic>
        <p:nvPicPr>
          <p:cNvPr id="5" name="Picture 4" descr="C:\Documents and Settings\Joe Hidalgo\My Documents\FIRSTTEAM\FIRST TEAM Solutions\FIRST TEAM SOLUTIONS LOGO.jpg"/>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8600" y="5791200"/>
            <a:ext cx="1905000" cy="923925"/>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adial">
  <a:themeElements>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3131</TotalTime>
  <Words>1320</Words>
  <Application>Microsoft Office PowerPoint</Application>
  <PresentationFormat>On-screen Show (4:3)</PresentationFormat>
  <Paragraphs>163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Radial</vt:lpstr>
      <vt:lpstr>Small Business Issues -- 2013  </vt:lpstr>
      <vt:lpstr>TOPICS </vt:lpstr>
      <vt:lpstr>SMALL BUSINESS ISSUES</vt:lpstr>
      <vt:lpstr>SMALL BUSINESS ISSUES</vt:lpstr>
      <vt:lpstr>SMALL BUSINESS ISSUES Taxes</vt:lpstr>
      <vt:lpstr>SMALL BUSINESS ISSUES Taxes</vt:lpstr>
      <vt:lpstr>SMALL BUSINESS ISSUES Health Care</vt:lpstr>
      <vt:lpstr>SMALL BUSINESS ISSUES Health Care</vt:lpstr>
      <vt:lpstr>SMALL BUSINESS ISSUES Lending</vt:lpstr>
      <vt:lpstr>SMALL BUSINESS ISSUES Onshoring</vt:lpstr>
      <vt:lpstr>SMALL BUSINESS ISSUES Skill Worker Shortage</vt:lpstr>
      <vt:lpstr>SMALL BUSINESS ISSUES CONCLUSION</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Contract Management Association - Southeast Region</dc:title>
  <dc:creator>Admin</dc:creator>
  <cp:lastModifiedBy>Admin</cp:lastModifiedBy>
  <cp:revision>188</cp:revision>
  <cp:lastPrinted>1601-01-01T00:00:00Z</cp:lastPrinted>
  <dcterms:created xsi:type="dcterms:W3CDTF">2002-01-27T17:47:11Z</dcterms:created>
  <dcterms:modified xsi:type="dcterms:W3CDTF">2013-01-27T09:50:38Z</dcterms:modified>
</cp:coreProperties>
</file>