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7"/>
  </p:notesMasterIdLst>
  <p:handoutMasterIdLst>
    <p:handoutMasterId r:id="rId38"/>
  </p:handoutMasterIdLst>
  <p:sldIdLst>
    <p:sldId id="256" r:id="rId2"/>
    <p:sldId id="564" r:id="rId3"/>
    <p:sldId id="548" r:id="rId4"/>
    <p:sldId id="549" r:id="rId5"/>
    <p:sldId id="550" r:id="rId6"/>
    <p:sldId id="551" r:id="rId7"/>
    <p:sldId id="552" r:id="rId8"/>
    <p:sldId id="553" r:id="rId9"/>
    <p:sldId id="554" r:id="rId10"/>
    <p:sldId id="574" r:id="rId11"/>
    <p:sldId id="575" r:id="rId12"/>
    <p:sldId id="576" r:id="rId13"/>
    <p:sldId id="577" r:id="rId14"/>
    <p:sldId id="555" r:id="rId15"/>
    <p:sldId id="569" r:id="rId16"/>
    <p:sldId id="570" r:id="rId17"/>
    <p:sldId id="571" r:id="rId18"/>
    <p:sldId id="559" r:id="rId19"/>
    <p:sldId id="560" r:id="rId20"/>
    <p:sldId id="561" r:id="rId21"/>
    <p:sldId id="558" r:id="rId22"/>
    <p:sldId id="568" r:id="rId23"/>
    <p:sldId id="563" r:id="rId24"/>
    <p:sldId id="578" r:id="rId25"/>
    <p:sldId id="579" r:id="rId26"/>
    <p:sldId id="580" r:id="rId27"/>
    <p:sldId id="581" r:id="rId28"/>
    <p:sldId id="584" r:id="rId29"/>
    <p:sldId id="585" r:id="rId30"/>
    <p:sldId id="586" r:id="rId31"/>
    <p:sldId id="587" r:id="rId32"/>
    <p:sldId id="588" r:id="rId33"/>
    <p:sldId id="615" r:id="rId34"/>
    <p:sldId id="616" r:id="rId35"/>
    <p:sldId id="617" r:id="rId36"/>
  </p:sldIdLst>
  <p:sldSz cx="9144000" cy="6858000" type="screen4x3"/>
  <p:notesSz cx="7188200" cy="9499600"/>
  <p:defaultTextStyle>
    <a:defPPr>
      <a:defRPr lang="en-US"/>
    </a:defPPr>
    <a:lvl1pPr algn="l" rtl="0" fontAlgn="base">
      <a:spcBef>
        <a:spcPct val="20000"/>
      </a:spcBef>
      <a:spcAft>
        <a:spcPct val="0"/>
      </a:spcAft>
      <a:buChar char="•"/>
      <a:defRPr kumimoji="1" sz="2400" b="1" kern="1200">
        <a:solidFill>
          <a:schemeClr val="tx1"/>
        </a:solidFill>
        <a:latin typeface="Arial" charset="0"/>
        <a:ea typeface="+mn-ea"/>
        <a:cs typeface="+mn-cs"/>
      </a:defRPr>
    </a:lvl1pPr>
    <a:lvl2pPr marL="457200" algn="l" rtl="0" fontAlgn="base">
      <a:spcBef>
        <a:spcPct val="20000"/>
      </a:spcBef>
      <a:spcAft>
        <a:spcPct val="0"/>
      </a:spcAft>
      <a:buChar char="•"/>
      <a:defRPr kumimoji="1" sz="2400" b="1" kern="1200">
        <a:solidFill>
          <a:schemeClr val="tx1"/>
        </a:solidFill>
        <a:latin typeface="Arial" charset="0"/>
        <a:ea typeface="+mn-ea"/>
        <a:cs typeface="+mn-cs"/>
      </a:defRPr>
    </a:lvl2pPr>
    <a:lvl3pPr marL="914400" algn="l" rtl="0" fontAlgn="base">
      <a:spcBef>
        <a:spcPct val="20000"/>
      </a:spcBef>
      <a:spcAft>
        <a:spcPct val="0"/>
      </a:spcAft>
      <a:buChar char="•"/>
      <a:defRPr kumimoji="1" sz="2400" b="1" kern="1200">
        <a:solidFill>
          <a:schemeClr val="tx1"/>
        </a:solidFill>
        <a:latin typeface="Arial" charset="0"/>
        <a:ea typeface="+mn-ea"/>
        <a:cs typeface="+mn-cs"/>
      </a:defRPr>
    </a:lvl3pPr>
    <a:lvl4pPr marL="1371600" algn="l" rtl="0" fontAlgn="base">
      <a:spcBef>
        <a:spcPct val="20000"/>
      </a:spcBef>
      <a:spcAft>
        <a:spcPct val="0"/>
      </a:spcAft>
      <a:buChar char="•"/>
      <a:defRPr kumimoji="1" sz="2400" b="1" kern="1200">
        <a:solidFill>
          <a:schemeClr val="tx1"/>
        </a:solidFill>
        <a:latin typeface="Arial" charset="0"/>
        <a:ea typeface="+mn-ea"/>
        <a:cs typeface="+mn-cs"/>
      </a:defRPr>
    </a:lvl4pPr>
    <a:lvl5pPr marL="1828800" algn="l" rtl="0" fontAlgn="base">
      <a:spcBef>
        <a:spcPct val="20000"/>
      </a:spcBef>
      <a:spcAft>
        <a:spcPct val="0"/>
      </a:spcAft>
      <a:buChar char="•"/>
      <a:defRPr kumimoji="1" sz="2400" b="1" kern="1200">
        <a:solidFill>
          <a:schemeClr val="tx1"/>
        </a:solidFill>
        <a:latin typeface="Arial" charset="0"/>
        <a:ea typeface="+mn-ea"/>
        <a:cs typeface="+mn-cs"/>
      </a:defRPr>
    </a:lvl5pPr>
    <a:lvl6pPr marL="2286000" algn="l" defTabSz="914400" rtl="0" eaLnBrk="1" latinLnBrk="0" hangingPunct="1">
      <a:defRPr kumimoji="1" sz="2400" b="1" kern="1200">
        <a:solidFill>
          <a:schemeClr val="tx1"/>
        </a:solidFill>
        <a:latin typeface="Arial" charset="0"/>
        <a:ea typeface="+mn-ea"/>
        <a:cs typeface="+mn-cs"/>
      </a:defRPr>
    </a:lvl6pPr>
    <a:lvl7pPr marL="2743200" algn="l" defTabSz="914400" rtl="0" eaLnBrk="1" latinLnBrk="0" hangingPunct="1">
      <a:defRPr kumimoji="1" sz="2400" b="1" kern="1200">
        <a:solidFill>
          <a:schemeClr val="tx1"/>
        </a:solidFill>
        <a:latin typeface="Arial" charset="0"/>
        <a:ea typeface="+mn-ea"/>
        <a:cs typeface="+mn-cs"/>
      </a:defRPr>
    </a:lvl7pPr>
    <a:lvl8pPr marL="3200400" algn="l" defTabSz="914400" rtl="0" eaLnBrk="1" latinLnBrk="0" hangingPunct="1">
      <a:defRPr kumimoji="1" sz="2400" b="1" kern="1200">
        <a:solidFill>
          <a:schemeClr val="tx1"/>
        </a:solidFill>
        <a:latin typeface="Arial" charset="0"/>
        <a:ea typeface="+mn-ea"/>
        <a:cs typeface="+mn-cs"/>
      </a:defRPr>
    </a:lvl8pPr>
    <a:lvl9pPr marL="3657600" algn="l" defTabSz="914400" rtl="0" eaLnBrk="1" latinLnBrk="0" hangingPunct="1">
      <a:defRPr kumimoji="1"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2"/>
    </p:penClr>
  </p:showPr>
  <p:clrMru>
    <a:srgbClr val="66FF99"/>
    <a:srgbClr val="FF9933"/>
    <a:srgbClr val="FF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24" autoAdjust="0"/>
  </p:normalViewPr>
  <p:slideViewPr>
    <p:cSldViewPr>
      <p:cViewPr>
        <p:scale>
          <a:sx n="100" d="100"/>
          <a:sy n="100" d="100"/>
        </p:scale>
        <p:origin x="-210" y="-7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75" d="100"/>
        <a:sy n="75" d="100"/>
      </p:scale>
      <p:origin x="0" y="8352"/>
    </p:cViewPr>
  </p:sorterViewPr>
  <p:notesViewPr>
    <p:cSldViewPr>
      <p:cViewPr>
        <p:scale>
          <a:sx n="100" d="100"/>
          <a:sy n="100" d="100"/>
        </p:scale>
        <p:origin x="-204" y="3318"/>
      </p:cViewPr>
      <p:guideLst>
        <p:guide orient="horz" pos="2992"/>
        <p:guide pos="226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6834" name="Rectangle 2"/>
          <p:cNvSpPr>
            <a:spLocks noGrp="1" noChangeArrowheads="1"/>
          </p:cNvSpPr>
          <p:nvPr>
            <p:ph type="hdr" sz="quarter"/>
          </p:nvPr>
        </p:nvSpPr>
        <p:spPr bwMode="auto">
          <a:xfrm>
            <a:off x="0" y="0"/>
            <a:ext cx="3114675" cy="474663"/>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lvl1pPr defTabSz="954088">
              <a:buFontTx/>
              <a:buNone/>
              <a:defRPr kumimoji="0" sz="1300" b="0">
                <a:latin typeface="Tahoma" charset="0"/>
              </a:defRPr>
            </a:lvl1pPr>
          </a:lstStyle>
          <a:p>
            <a:r>
              <a:rPr lang="en-US"/>
              <a:t>Piera Palazzolo</a:t>
            </a:r>
          </a:p>
        </p:txBody>
      </p:sp>
      <p:sp>
        <p:nvSpPr>
          <p:cNvPr id="376835" name="Rectangle 3"/>
          <p:cNvSpPr>
            <a:spLocks noGrp="1" noChangeArrowheads="1"/>
          </p:cNvSpPr>
          <p:nvPr>
            <p:ph type="dt" sz="quarter" idx="1"/>
          </p:nvPr>
        </p:nvSpPr>
        <p:spPr bwMode="auto">
          <a:xfrm>
            <a:off x="4073525" y="0"/>
            <a:ext cx="3114675" cy="474663"/>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lvl1pPr algn="r" defTabSz="954088">
              <a:buFontTx/>
              <a:buNone/>
              <a:defRPr kumimoji="0" sz="1300" b="0">
                <a:latin typeface="Tahoma" charset="0"/>
              </a:defRPr>
            </a:lvl1pPr>
          </a:lstStyle>
          <a:p>
            <a:endParaRPr lang="en-US"/>
          </a:p>
        </p:txBody>
      </p:sp>
      <p:sp>
        <p:nvSpPr>
          <p:cNvPr id="376836" name="Rectangle 4"/>
          <p:cNvSpPr>
            <a:spLocks noGrp="1" noChangeArrowheads="1"/>
          </p:cNvSpPr>
          <p:nvPr>
            <p:ph type="ftr" sz="quarter" idx="2"/>
          </p:nvPr>
        </p:nvSpPr>
        <p:spPr bwMode="auto">
          <a:xfrm>
            <a:off x="0" y="9024938"/>
            <a:ext cx="3114675" cy="474662"/>
          </a:xfrm>
          <a:prstGeom prst="rect">
            <a:avLst/>
          </a:prstGeom>
          <a:noFill/>
          <a:ln w="9525">
            <a:noFill/>
            <a:miter lim="800000"/>
            <a:headEnd/>
            <a:tailEnd/>
          </a:ln>
          <a:effectLst/>
        </p:spPr>
        <p:txBody>
          <a:bodyPr vert="horz" wrap="square" lIns="95354" tIns="47677" rIns="95354" bIns="47677" numCol="1" anchor="b" anchorCtr="0" compatLnSpc="1">
            <a:prstTxWarp prst="textNoShape">
              <a:avLst/>
            </a:prstTxWarp>
          </a:bodyPr>
          <a:lstStyle>
            <a:lvl1pPr defTabSz="954088">
              <a:buFontTx/>
              <a:buNone/>
              <a:defRPr kumimoji="0" sz="1300" b="0">
                <a:latin typeface="Tahoma" charset="0"/>
              </a:defRPr>
            </a:lvl1pPr>
          </a:lstStyle>
          <a:p>
            <a:r>
              <a:rPr lang="en-US"/>
              <a:t>Title goes here</a:t>
            </a:r>
          </a:p>
        </p:txBody>
      </p:sp>
      <p:sp>
        <p:nvSpPr>
          <p:cNvPr id="376837" name="Rectangle 5"/>
          <p:cNvSpPr>
            <a:spLocks noGrp="1" noChangeArrowheads="1"/>
          </p:cNvSpPr>
          <p:nvPr>
            <p:ph type="sldNum" sz="quarter" idx="3"/>
          </p:nvPr>
        </p:nvSpPr>
        <p:spPr bwMode="auto">
          <a:xfrm>
            <a:off x="4073525" y="9024938"/>
            <a:ext cx="3114675" cy="474662"/>
          </a:xfrm>
          <a:prstGeom prst="rect">
            <a:avLst/>
          </a:prstGeom>
          <a:noFill/>
          <a:ln w="9525">
            <a:noFill/>
            <a:miter lim="800000"/>
            <a:headEnd/>
            <a:tailEnd/>
          </a:ln>
          <a:effectLst/>
        </p:spPr>
        <p:txBody>
          <a:bodyPr vert="horz" wrap="square" lIns="95354" tIns="47677" rIns="95354" bIns="47677" numCol="1" anchor="b" anchorCtr="0" compatLnSpc="1">
            <a:prstTxWarp prst="textNoShape">
              <a:avLst/>
            </a:prstTxWarp>
          </a:bodyPr>
          <a:lstStyle>
            <a:lvl1pPr algn="r" defTabSz="954088">
              <a:buFontTx/>
              <a:buNone/>
              <a:defRPr kumimoji="0" sz="1300" b="0">
                <a:latin typeface="Tahoma" charset="0"/>
              </a:defRPr>
            </a:lvl1pPr>
          </a:lstStyle>
          <a:p>
            <a:fld id="{A133FB0C-13F4-445B-8082-82D9A80BC58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5577" name="Rectangle 9"/>
          <p:cNvSpPr>
            <a:spLocks noChangeArrowheads="1"/>
          </p:cNvSpPr>
          <p:nvPr>
            <p:ph type="sldImg" idx="2"/>
          </p:nvPr>
        </p:nvSpPr>
        <p:spPr bwMode="auto">
          <a:xfrm>
            <a:off x="1219200" y="712788"/>
            <a:ext cx="4749800" cy="3562350"/>
          </a:xfrm>
          <a:prstGeom prst="rect">
            <a:avLst/>
          </a:prstGeom>
          <a:noFill/>
          <a:ln w="9525">
            <a:solidFill>
              <a:srgbClr val="000000"/>
            </a:solidFill>
            <a:miter lim="800000"/>
            <a:headEnd/>
            <a:tailEnd/>
          </a:ln>
        </p:spPr>
      </p:sp>
      <p:sp>
        <p:nvSpPr>
          <p:cNvPr id="365578" name="Rectangle 10"/>
          <p:cNvSpPr>
            <a:spLocks noGrp="1" noChangeArrowheads="1"/>
          </p:cNvSpPr>
          <p:nvPr>
            <p:ph type="body" sz="quarter" idx="3"/>
          </p:nvPr>
        </p:nvSpPr>
        <p:spPr bwMode="auto">
          <a:xfrm>
            <a:off x="958850" y="4511675"/>
            <a:ext cx="5270500" cy="4275138"/>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5582" name="Rectangle 14"/>
          <p:cNvSpPr>
            <a:spLocks noGrp="1" noChangeArrowheads="1"/>
          </p:cNvSpPr>
          <p:nvPr>
            <p:ph type="hdr" sz="quarter"/>
          </p:nvPr>
        </p:nvSpPr>
        <p:spPr bwMode="auto">
          <a:xfrm>
            <a:off x="0" y="0"/>
            <a:ext cx="3114675" cy="474663"/>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lvl1pPr defTabSz="954088" eaLnBrk="0" hangingPunct="0">
              <a:buFontTx/>
              <a:buNone/>
              <a:defRPr kumimoji="0" sz="1300" b="0">
                <a:latin typeface="Tahoma" charset="0"/>
              </a:defRPr>
            </a:lvl1pPr>
          </a:lstStyle>
          <a:p>
            <a:endParaRPr lang="en-US"/>
          </a:p>
        </p:txBody>
      </p:sp>
      <p:sp>
        <p:nvSpPr>
          <p:cNvPr id="365583" name="Rectangle 15"/>
          <p:cNvSpPr>
            <a:spLocks noGrp="1" noChangeArrowheads="1"/>
          </p:cNvSpPr>
          <p:nvPr>
            <p:ph type="dt" idx="1"/>
          </p:nvPr>
        </p:nvSpPr>
        <p:spPr bwMode="auto">
          <a:xfrm>
            <a:off x="4073525" y="0"/>
            <a:ext cx="3114675" cy="474663"/>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lvl1pPr algn="r" defTabSz="954088" eaLnBrk="0" hangingPunct="0">
              <a:buFontTx/>
              <a:buNone/>
              <a:defRPr kumimoji="0" sz="1300" b="0">
                <a:latin typeface="Tahoma" charset="0"/>
              </a:defRPr>
            </a:lvl1pPr>
          </a:lstStyle>
          <a:p>
            <a:endParaRPr lang="en-US"/>
          </a:p>
        </p:txBody>
      </p:sp>
      <p:sp>
        <p:nvSpPr>
          <p:cNvPr id="365584" name="Rectangle 16"/>
          <p:cNvSpPr>
            <a:spLocks noGrp="1" noChangeArrowheads="1"/>
          </p:cNvSpPr>
          <p:nvPr>
            <p:ph type="ftr" sz="quarter" idx="4"/>
          </p:nvPr>
        </p:nvSpPr>
        <p:spPr bwMode="auto">
          <a:xfrm>
            <a:off x="0" y="9024938"/>
            <a:ext cx="3114675" cy="474662"/>
          </a:xfrm>
          <a:prstGeom prst="rect">
            <a:avLst/>
          </a:prstGeom>
          <a:noFill/>
          <a:ln w="9525">
            <a:noFill/>
            <a:miter lim="800000"/>
            <a:headEnd/>
            <a:tailEnd/>
          </a:ln>
          <a:effectLst/>
        </p:spPr>
        <p:txBody>
          <a:bodyPr vert="horz" wrap="square" lIns="95354" tIns="47677" rIns="95354" bIns="47677" numCol="1" anchor="b" anchorCtr="0" compatLnSpc="1">
            <a:prstTxWarp prst="textNoShape">
              <a:avLst/>
            </a:prstTxWarp>
          </a:bodyPr>
          <a:lstStyle>
            <a:lvl1pPr defTabSz="954088" eaLnBrk="0" hangingPunct="0">
              <a:buFontTx/>
              <a:buNone/>
              <a:defRPr kumimoji="0" sz="1300" b="0">
                <a:latin typeface="Tahoma" charset="0"/>
              </a:defRPr>
            </a:lvl1pPr>
          </a:lstStyle>
          <a:p>
            <a:endParaRPr lang="en-US"/>
          </a:p>
        </p:txBody>
      </p:sp>
      <p:sp>
        <p:nvSpPr>
          <p:cNvPr id="365585" name="Rectangle 17"/>
          <p:cNvSpPr>
            <a:spLocks noGrp="1" noChangeArrowheads="1"/>
          </p:cNvSpPr>
          <p:nvPr>
            <p:ph type="sldNum" sz="quarter" idx="5"/>
          </p:nvPr>
        </p:nvSpPr>
        <p:spPr bwMode="auto">
          <a:xfrm>
            <a:off x="4073525" y="9024938"/>
            <a:ext cx="3114675" cy="474662"/>
          </a:xfrm>
          <a:prstGeom prst="rect">
            <a:avLst/>
          </a:prstGeom>
          <a:noFill/>
          <a:ln w="9525">
            <a:noFill/>
            <a:miter lim="800000"/>
            <a:headEnd/>
            <a:tailEnd/>
          </a:ln>
          <a:effectLst/>
        </p:spPr>
        <p:txBody>
          <a:bodyPr vert="horz" wrap="square" lIns="95354" tIns="47677" rIns="95354" bIns="47677" numCol="1" anchor="b" anchorCtr="0" compatLnSpc="1">
            <a:prstTxWarp prst="textNoShape">
              <a:avLst/>
            </a:prstTxWarp>
          </a:bodyPr>
          <a:lstStyle>
            <a:lvl1pPr algn="r" defTabSz="954088" eaLnBrk="0" hangingPunct="0">
              <a:buFontTx/>
              <a:buNone/>
              <a:defRPr kumimoji="0" sz="1300" b="0">
                <a:latin typeface="Tahoma" charset="0"/>
              </a:defRPr>
            </a:lvl1pPr>
          </a:lstStyle>
          <a:p>
            <a:fld id="{D225AD19-5187-4393-B1C4-0D68E2074A8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FDF38EF4-BD2F-4149-A519-08EEC12558F5}" type="slidenum">
              <a:rPr lang="en-US"/>
              <a:pPr/>
              <a:t>1</a:t>
            </a:fld>
            <a:endParaRPr lang="en-US"/>
          </a:p>
        </p:txBody>
      </p:sp>
      <p:sp>
        <p:nvSpPr>
          <p:cNvPr id="407554" name="Rectangle 1026"/>
          <p:cNvSpPr>
            <a:spLocks noChangeArrowheads="1" noTextEdit="1"/>
          </p:cNvSpPr>
          <p:nvPr>
            <p:ph type="sldImg"/>
          </p:nvPr>
        </p:nvSpPr>
        <p:spPr>
          <a:ln/>
        </p:spPr>
      </p:sp>
      <p:sp>
        <p:nvSpPr>
          <p:cNvPr id="407555" name="Rectangle 1027"/>
          <p:cNvSpPr>
            <a:spLocks noGrp="1" noChangeArrowheads="1"/>
          </p:cNvSpPr>
          <p:nvPr>
            <p:ph type="body" idx="1"/>
          </p:nvPr>
        </p:nvSpPr>
        <p:spPr/>
        <p:txBody>
          <a:bodyPr/>
          <a:lstStyle/>
          <a:p>
            <a:r>
              <a:rPr kumimoji="0" lang="en-US"/>
              <a:t>Dale Carnegie Training® can help you manage the sweeping changes that continue to reshape the workplace. Organizations today need managers who are knowledgeable business partners skilled at managing change. As change agents, managers can play a vital role in helping their organizations remain competitive.</a:t>
            </a:r>
          </a:p>
          <a:p>
            <a:endParaRPr kumimoji="0" lang="en-US"/>
          </a:p>
          <a:p>
            <a:r>
              <a:rPr kumimoji="0" lang="en-US"/>
              <a:t>Rely on the following process, and you will be more effective in managing organizational change.</a:t>
            </a:r>
          </a:p>
          <a:p>
            <a:endParaRPr kumimoji="0" lang="en-US"/>
          </a:p>
          <a:p>
            <a:r>
              <a:rPr kumimoji="0" lang="en-US"/>
              <a:t>Be sure you have earned the right to deliver this program, are excited about the topic, and are eager to share with your audience.  </a:t>
            </a:r>
          </a:p>
          <a:p>
            <a:endParaRPr kumimoji="0" lang="en-US"/>
          </a:p>
          <a:p>
            <a:r>
              <a:rPr kumimoji="0" lang="en-US"/>
              <a:t>Speak from your own experiences.  Set a good example.  Help others benefit from what you have learned about managing organizational change.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967A1A06-26D2-4C98-BE8A-DCCBF4C013A9}" type="slidenum">
              <a:rPr lang="en-US"/>
              <a:pPr/>
              <a:t>10</a:t>
            </a:fld>
            <a:endParaRPr lang="en-US"/>
          </a:p>
        </p:txBody>
      </p:sp>
      <p:sp>
        <p:nvSpPr>
          <p:cNvPr id="510978" name="Rectangle 2"/>
          <p:cNvSpPr>
            <a:spLocks noChangeArrowheads="1" noTextEdit="1"/>
          </p:cNvSpPr>
          <p:nvPr>
            <p:ph type="sldImg"/>
          </p:nvPr>
        </p:nvSpPr>
        <p:spPr>
          <a:ln/>
        </p:spPr>
      </p:sp>
      <p:sp>
        <p:nvSpPr>
          <p:cNvPr id="51097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3B60CEFA-5DF1-423E-A384-5309AD80E9A3}" type="slidenum">
              <a:rPr lang="en-US"/>
              <a:pPr/>
              <a:t>11</a:t>
            </a:fld>
            <a:endParaRPr lang="en-US"/>
          </a:p>
        </p:txBody>
      </p:sp>
      <p:sp>
        <p:nvSpPr>
          <p:cNvPr id="515074" name="Rectangle 2"/>
          <p:cNvSpPr>
            <a:spLocks noChangeArrowheads="1" noTextEdit="1"/>
          </p:cNvSpPr>
          <p:nvPr>
            <p:ph type="sldImg"/>
          </p:nvPr>
        </p:nvSpPr>
        <p:spPr>
          <a:ln/>
        </p:spPr>
      </p:sp>
      <p:sp>
        <p:nvSpPr>
          <p:cNvPr id="515075"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8FFC499B-7288-40DB-B39B-F42C4BD96F37}" type="slidenum">
              <a:rPr lang="en-US"/>
              <a:pPr/>
              <a:t>12</a:t>
            </a:fld>
            <a:endParaRPr lang="en-US"/>
          </a:p>
        </p:txBody>
      </p:sp>
      <p:sp>
        <p:nvSpPr>
          <p:cNvPr id="517122" name="Rectangle 2"/>
          <p:cNvSpPr>
            <a:spLocks noChangeArrowheads="1" noTextEdit="1"/>
          </p:cNvSpPr>
          <p:nvPr>
            <p:ph type="sldImg"/>
          </p:nvPr>
        </p:nvSpPr>
        <p:spPr>
          <a:ln/>
        </p:spPr>
      </p:sp>
      <p:sp>
        <p:nvSpPr>
          <p:cNvPr id="517123"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30AA0486-3AB9-421F-A53A-62D08F06723F}" type="slidenum">
              <a:rPr lang="en-US"/>
              <a:pPr/>
              <a:t>13</a:t>
            </a:fld>
            <a:endParaRPr lang="en-US"/>
          </a:p>
        </p:txBody>
      </p:sp>
      <p:sp>
        <p:nvSpPr>
          <p:cNvPr id="519170" name="Rectangle 2"/>
          <p:cNvSpPr>
            <a:spLocks noChangeArrowheads="1" noTextEdit="1"/>
          </p:cNvSpPr>
          <p:nvPr>
            <p:ph type="sldImg"/>
          </p:nvPr>
        </p:nvSpPr>
        <p:spPr>
          <a:ln/>
        </p:spPr>
      </p:sp>
      <p:sp>
        <p:nvSpPr>
          <p:cNvPr id="519171"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766FA141-41F5-4CD4-BEED-5B5C741146A7}" type="slidenum">
              <a:rPr lang="en-US"/>
              <a:pPr/>
              <a:t>14</a:t>
            </a:fld>
            <a:endParaRPr lang="en-US"/>
          </a:p>
        </p:txBody>
      </p:sp>
      <p:sp>
        <p:nvSpPr>
          <p:cNvPr id="453634" name="Rectangle 2"/>
          <p:cNvSpPr>
            <a:spLocks noChangeArrowheads="1" noTextEdit="1"/>
          </p:cNvSpPr>
          <p:nvPr>
            <p:ph type="sldImg"/>
          </p:nvPr>
        </p:nvSpPr>
        <p:spPr>
          <a:ln/>
        </p:spPr>
      </p:sp>
      <p:sp>
        <p:nvSpPr>
          <p:cNvPr id="453635"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D47B87D4-8CA9-4FA3-8BBF-347B9A573166}" type="slidenum">
              <a:rPr lang="en-US"/>
              <a:pPr/>
              <a:t>15</a:t>
            </a:fld>
            <a:endParaRPr lang="en-US"/>
          </a:p>
        </p:txBody>
      </p:sp>
      <p:sp>
        <p:nvSpPr>
          <p:cNvPr id="490498" name="Rectangle 2"/>
          <p:cNvSpPr>
            <a:spLocks noChangeArrowheads="1" noTextEdit="1"/>
          </p:cNvSpPr>
          <p:nvPr>
            <p:ph type="sldImg"/>
          </p:nvPr>
        </p:nvSpPr>
        <p:spPr>
          <a:ln/>
        </p:spPr>
      </p:sp>
      <p:sp>
        <p:nvSpPr>
          <p:cNvPr id="49049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A3B7986C-30B2-49B0-A48D-CD811A7E1FCF}" type="slidenum">
              <a:rPr lang="en-US"/>
              <a:pPr/>
              <a:t>16</a:t>
            </a:fld>
            <a:endParaRPr lang="en-US"/>
          </a:p>
        </p:txBody>
      </p:sp>
      <p:sp>
        <p:nvSpPr>
          <p:cNvPr id="492546" name="Rectangle 2"/>
          <p:cNvSpPr>
            <a:spLocks noChangeArrowheads="1" noTextEdit="1"/>
          </p:cNvSpPr>
          <p:nvPr>
            <p:ph type="sldImg"/>
          </p:nvPr>
        </p:nvSpPr>
        <p:spPr>
          <a:ln/>
        </p:spPr>
      </p:sp>
      <p:sp>
        <p:nvSpPr>
          <p:cNvPr id="492547"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54DA9F3-8EF5-4B4B-B33F-77269959A6B6}" type="slidenum">
              <a:rPr lang="en-US"/>
              <a:pPr/>
              <a:t>17</a:t>
            </a:fld>
            <a:endParaRPr lang="en-US"/>
          </a:p>
        </p:txBody>
      </p:sp>
      <p:sp>
        <p:nvSpPr>
          <p:cNvPr id="494594" name="Rectangle 2"/>
          <p:cNvSpPr>
            <a:spLocks noChangeArrowheads="1" noTextEdit="1"/>
          </p:cNvSpPr>
          <p:nvPr>
            <p:ph type="sldImg"/>
          </p:nvPr>
        </p:nvSpPr>
        <p:spPr>
          <a:ln/>
        </p:spPr>
      </p:sp>
      <p:sp>
        <p:nvSpPr>
          <p:cNvPr id="494595"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46747194-4D8C-4429-8419-EFF363A47D17}" type="slidenum">
              <a:rPr lang="en-US"/>
              <a:pPr/>
              <a:t>21</a:t>
            </a:fld>
            <a:endParaRPr lang="en-US"/>
          </a:p>
        </p:txBody>
      </p:sp>
      <p:sp>
        <p:nvSpPr>
          <p:cNvPr id="459778" name="Rectangle 2"/>
          <p:cNvSpPr>
            <a:spLocks noChangeArrowheads="1" noTextEdit="1"/>
          </p:cNvSpPr>
          <p:nvPr>
            <p:ph type="sldImg"/>
          </p:nvPr>
        </p:nvSpPr>
        <p:spPr>
          <a:ln/>
        </p:spPr>
      </p:sp>
      <p:sp>
        <p:nvSpPr>
          <p:cNvPr id="45977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2E7F3F15-BA9C-4C89-B7B6-81289F7BDD4B}" type="slidenum">
              <a:rPr lang="en-US"/>
              <a:pPr/>
              <a:t>22</a:t>
            </a:fld>
            <a:endParaRPr lang="en-US"/>
          </a:p>
        </p:txBody>
      </p:sp>
      <p:sp>
        <p:nvSpPr>
          <p:cNvPr id="488450" name="Rectangle 2"/>
          <p:cNvSpPr>
            <a:spLocks noChangeArrowheads="1" noTextEdit="1"/>
          </p:cNvSpPr>
          <p:nvPr>
            <p:ph type="sldImg"/>
          </p:nvPr>
        </p:nvSpPr>
        <p:spPr>
          <a:ln/>
        </p:spPr>
      </p:sp>
      <p:sp>
        <p:nvSpPr>
          <p:cNvPr id="488451"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72F95F56-2B31-42A3-A2A9-A76B8F764688}" type="slidenum">
              <a:rPr lang="en-US"/>
              <a:pPr/>
              <a:t>2</a:t>
            </a:fld>
            <a:endParaRPr lang="en-US"/>
          </a:p>
        </p:txBody>
      </p:sp>
      <p:sp>
        <p:nvSpPr>
          <p:cNvPr id="480258" name="Rectangle 2"/>
          <p:cNvSpPr>
            <a:spLocks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08E61FE-7BC1-412F-9F4C-DA06DDB25895}" type="slidenum">
              <a:rPr lang="en-US"/>
              <a:pPr/>
              <a:t>23</a:t>
            </a:fld>
            <a:endParaRPr lang="en-US"/>
          </a:p>
        </p:txBody>
      </p:sp>
      <p:sp>
        <p:nvSpPr>
          <p:cNvPr id="476162" name="Rectangle 2"/>
          <p:cNvSpPr>
            <a:spLocks noChangeArrowheads="1" noTextEdit="1"/>
          </p:cNvSpPr>
          <p:nvPr>
            <p:ph type="sldImg"/>
          </p:nvPr>
        </p:nvSpPr>
        <p:spPr>
          <a:ln/>
        </p:spPr>
      </p:sp>
      <p:sp>
        <p:nvSpPr>
          <p:cNvPr id="476163"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A6AC3608-7FF7-467C-99F8-D483380C6644}" type="slidenum">
              <a:rPr lang="en-US"/>
              <a:pPr/>
              <a:t>24</a:t>
            </a:fld>
            <a:endParaRPr lang="en-US"/>
          </a:p>
        </p:txBody>
      </p:sp>
      <p:sp>
        <p:nvSpPr>
          <p:cNvPr id="524290" name="Rectangle 2"/>
          <p:cNvSpPr>
            <a:spLocks noChangeArrowheads="1" noTextEdit="1"/>
          </p:cNvSpPr>
          <p:nvPr>
            <p:ph type="sldImg"/>
          </p:nvPr>
        </p:nvSpPr>
        <p:spPr>
          <a:ln/>
        </p:spPr>
      </p:sp>
      <p:sp>
        <p:nvSpPr>
          <p:cNvPr id="524291"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1F03E72E-0C3A-486E-B7DC-F844968AC29E}" type="slidenum">
              <a:rPr lang="en-US"/>
              <a:pPr/>
              <a:t>25</a:t>
            </a:fld>
            <a:endParaRPr lang="en-US"/>
          </a:p>
        </p:txBody>
      </p:sp>
      <p:sp>
        <p:nvSpPr>
          <p:cNvPr id="526338" name="Rectangle 2"/>
          <p:cNvSpPr>
            <a:spLocks noChangeArrowheads="1" noTextEdit="1"/>
          </p:cNvSpPr>
          <p:nvPr>
            <p:ph type="sldImg"/>
          </p:nvPr>
        </p:nvSpPr>
        <p:spPr>
          <a:ln/>
        </p:spPr>
      </p:sp>
      <p:sp>
        <p:nvSpPr>
          <p:cNvPr id="52633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04059AE1-C743-4B80-96B5-C7A810F677CC}" type="slidenum">
              <a:rPr lang="en-US"/>
              <a:pPr/>
              <a:t>26</a:t>
            </a:fld>
            <a:endParaRPr lang="en-US"/>
          </a:p>
        </p:txBody>
      </p:sp>
      <p:sp>
        <p:nvSpPr>
          <p:cNvPr id="528386" name="Rectangle 2"/>
          <p:cNvSpPr>
            <a:spLocks noChangeArrowheads="1" noTextEdit="1"/>
          </p:cNvSpPr>
          <p:nvPr>
            <p:ph type="sldImg"/>
          </p:nvPr>
        </p:nvSpPr>
        <p:spPr>
          <a:ln/>
        </p:spPr>
      </p:sp>
      <p:sp>
        <p:nvSpPr>
          <p:cNvPr id="528387"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F98D4377-0BF8-40D8-BBC6-620F2CEE3FDC}" type="slidenum">
              <a:rPr lang="en-US"/>
              <a:pPr/>
              <a:t>27</a:t>
            </a:fld>
            <a:endParaRPr lang="en-US"/>
          </a:p>
        </p:txBody>
      </p:sp>
      <p:sp>
        <p:nvSpPr>
          <p:cNvPr id="530434" name="Rectangle 2"/>
          <p:cNvSpPr>
            <a:spLocks noChangeArrowheads="1" noTextEdit="1"/>
          </p:cNvSpPr>
          <p:nvPr>
            <p:ph type="sldImg"/>
          </p:nvPr>
        </p:nvSpPr>
        <p:spPr>
          <a:ln/>
        </p:spPr>
      </p:sp>
      <p:sp>
        <p:nvSpPr>
          <p:cNvPr id="530435"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23B82AAE-0A95-4982-AAC4-58F28B48E32B}" type="slidenum">
              <a:rPr lang="en-US"/>
              <a:pPr/>
              <a:t>28</a:t>
            </a:fld>
            <a:endParaRPr lang="en-US"/>
          </a:p>
        </p:txBody>
      </p:sp>
      <p:sp>
        <p:nvSpPr>
          <p:cNvPr id="536578" name="Rectangle 2"/>
          <p:cNvSpPr>
            <a:spLocks noChangeArrowheads="1" noTextEdit="1"/>
          </p:cNvSpPr>
          <p:nvPr>
            <p:ph type="sldImg"/>
          </p:nvPr>
        </p:nvSpPr>
        <p:spPr>
          <a:ln/>
        </p:spPr>
      </p:sp>
      <p:sp>
        <p:nvSpPr>
          <p:cNvPr id="53657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5E025FBE-5539-43A8-8C52-034D93697E3A}" type="slidenum">
              <a:rPr lang="en-US"/>
              <a:pPr/>
              <a:t>29</a:t>
            </a:fld>
            <a:endParaRPr lang="en-US"/>
          </a:p>
        </p:txBody>
      </p:sp>
      <p:sp>
        <p:nvSpPr>
          <p:cNvPr id="538626" name="Rectangle 2"/>
          <p:cNvSpPr>
            <a:spLocks noChangeArrowheads="1" noTextEdit="1"/>
          </p:cNvSpPr>
          <p:nvPr>
            <p:ph type="sldImg"/>
          </p:nvPr>
        </p:nvSpPr>
        <p:spPr>
          <a:ln/>
        </p:spPr>
      </p:sp>
      <p:sp>
        <p:nvSpPr>
          <p:cNvPr id="538627"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B251AB82-89B4-4680-85C1-49A1E93EE740}" type="slidenum">
              <a:rPr lang="en-US"/>
              <a:pPr/>
              <a:t>30</a:t>
            </a:fld>
            <a:endParaRPr lang="en-US"/>
          </a:p>
        </p:txBody>
      </p:sp>
      <p:sp>
        <p:nvSpPr>
          <p:cNvPr id="540674" name="Rectangle 2"/>
          <p:cNvSpPr>
            <a:spLocks noChangeArrowheads="1" noTextEdit="1"/>
          </p:cNvSpPr>
          <p:nvPr>
            <p:ph type="sldImg"/>
          </p:nvPr>
        </p:nvSpPr>
        <p:spPr>
          <a:ln/>
        </p:spPr>
      </p:sp>
      <p:sp>
        <p:nvSpPr>
          <p:cNvPr id="540675"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BB4D3624-2405-4D10-A364-8CA79BFD0C5A}" type="slidenum">
              <a:rPr lang="en-US"/>
              <a:pPr/>
              <a:t>31</a:t>
            </a:fld>
            <a:endParaRPr lang="en-US"/>
          </a:p>
        </p:txBody>
      </p:sp>
      <p:sp>
        <p:nvSpPr>
          <p:cNvPr id="542722" name="Rectangle 2"/>
          <p:cNvSpPr>
            <a:spLocks noChangeArrowheads="1" noTextEdit="1"/>
          </p:cNvSpPr>
          <p:nvPr>
            <p:ph type="sldImg"/>
          </p:nvPr>
        </p:nvSpPr>
        <p:spPr>
          <a:ln/>
        </p:spPr>
      </p:sp>
      <p:sp>
        <p:nvSpPr>
          <p:cNvPr id="542723"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AB1CC341-A9C4-4A76-A485-DC222961028A}" type="slidenum">
              <a:rPr lang="en-US"/>
              <a:pPr/>
              <a:t>32</a:t>
            </a:fld>
            <a:endParaRPr lang="en-US"/>
          </a:p>
        </p:txBody>
      </p:sp>
      <p:sp>
        <p:nvSpPr>
          <p:cNvPr id="544770" name="Rectangle 2"/>
          <p:cNvSpPr>
            <a:spLocks noChangeArrowheads="1" noTextEdit="1"/>
          </p:cNvSpPr>
          <p:nvPr>
            <p:ph type="sldImg"/>
          </p:nvPr>
        </p:nvSpPr>
        <p:spPr>
          <a:ln/>
        </p:spPr>
      </p:sp>
      <p:sp>
        <p:nvSpPr>
          <p:cNvPr id="544771"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45B87158-35E1-4492-8E85-3E7AF79C1192}" type="slidenum">
              <a:rPr lang="en-US"/>
              <a:pPr/>
              <a:t>3</a:t>
            </a:fld>
            <a:endParaRPr lang="en-US"/>
          </a:p>
        </p:txBody>
      </p:sp>
      <p:sp>
        <p:nvSpPr>
          <p:cNvPr id="439298" name="Rectangle 2"/>
          <p:cNvSpPr>
            <a:spLocks noChangeArrowheads="1" noTextEdit="1"/>
          </p:cNvSpPr>
          <p:nvPr>
            <p:ph type="sldImg"/>
          </p:nvPr>
        </p:nvSpPr>
        <p:spPr>
          <a:ln/>
        </p:spPr>
      </p:sp>
      <p:sp>
        <p:nvSpPr>
          <p:cNvPr id="43929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72F95F56-2B31-42A3-A2A9-A76B8F764688}" type="slidenum">
              <a:rPr lang="en-US"/>
              <a:pPr/>
              <a:t>35</a:t>
            </a:fld>
            <a:endParaRPr lang="en-US"/>
          </a:p>
        </p:txBody>
      </p:sp>
      <p:sp>
        <p:nvSpPr>
          <p:cNvPr id="480258" name="Rectangle 2"/>
          <p:cNvSpPr>
            <a:spLocks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65C811BA-0649-4485-8CEE-946BC6FC5632}" type="slidenum">
              <a:rPr lang="en-US"/>
              <a:pPr/>
              <a:t>4</a:t>
            </a:fld>
            <a:endParaRPr lang="en-US"/>
          </a:p>
        </p:txBody>
      </p:sp>
      <p:sp>
        <p:nvSpPr>
          <p:cNvPr id="441346" name="Rectangle 2"/>
          <p:cNvSpPr>
            <a:spLocks noChangeArrowheads="1" noTextEdit="1"/>
          </p:cNvSpPr>
          <p:nvPr>
            <p:ph type="sldImg"/>
          </p:nvPr>
        </p:nvSpPr>
        <p:spPr>
          <a:ln/>
        </p:spPr>
      </p:sp>
      <p:sp>
        <p:nvSpPr>
          <p:cNvPr id="441347"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F3E79A2-03A4-4F2D-A776-EC50EF4513FE}" type="slidenum">
              <a:rPr lang="en-US"/>
              <a:pPr/>
              <a:t>5</a:t>
            </a:fld>
            <a:endParaRPr lang="en-US"/>
          </a:p>
        </p:txBody>
      </p:sp>
      <p:sp>
        <p:nvSpPr>
          <p:cNvPr id="443394" name="Rectangle 2"/>
          <p:cNvSpPr>
            <a:spLocks noChangeArrowheads="1" noTextEdit="1"/>
          </p:cNvSpPr>
          <p:nvPr>
            <p:ph type="sldImg"/>
          </p:nvPr>
        </p:nvSpPr>
        <p:spPr>
          <a:ln/>
        </p:spPr>
      </p:sp>
      <p:sp>
        <p:nvSpPr>
          <p:cNvPr id="443395"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8691C1AB-69DA-491E-8866-E136DCCB93CB}" type="slidenum">
              <a:rPr lang="en-US"/>
              <a:pPr/>
              <a:t>6</a:t>
            </a:fld>
            <a:endParaRPr lang="en-US"/>
          </a:p>
        </p:txBody>
      </p:sp>
      <p:sp>
        <p:nvSpPr>
          <p:cNvPr id="445442" name="Rectangle 2"/>
          <p:cNvSpPr>
            <a:spLocks noChangeArrowheads="1" noTextEdit="1"/>
          </p:cNvSpPr>
          <p:nvPr>
            <p:ph type="sldImg"/>
          </p:nvPr>
        </p:nvSpPr>
        <p:spPr>
          <a:ln/>
        </p:spPr>
      </p:sp>
      <p:sp>
        <p:nvSpPr>
          <p:cNvPr id="445443"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27E90B2A-04FB-4BDE-9032-E158945BA720}" type="slidenum">
              <a:rPr lang="en-US"/>
              <a:pPr/>
              <a:t>7</a:t>
            </a:fld>
            <a:endParaRPr lang="en-US"/>
          </a:p>
        </p:txBody>
      </p:sp>
      <p:sp>
        <p:nvSpPr>
          <p:cNvPr id="447490" name="Rectangle 2"/>
          <p:cNvSpPr>
            <a:spLocks noChangeArrowheads="1" noTextEdit="1"/>
          </p:cNvSpPr>
          <p:nvPr>
            <p:ph type="sldImg"/>
          </p:nvPr>
        </p:nvSpPr>
        <p:spPr>
          <a:ln/>
        </p:spPr>
      </p:sp>
      <p:sp>
        <p:nvSpPr>
          <p:cNvPr id="447491"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AB1FAE68-6C47-44EA-8647-7944B27B7962}" type="slidenum">
              <a:rPr lang="en-US"/>
              <a:pPr/>
              <a:t>8</a:t>
            </a:fld>
            <a:endParaRPr lang="en-US"/>
          </a:p>
        </p:txBody>
      </p:sp>
      <p:sp>
        <p:nvSpPr>
          <p:cNvPr id="449538" name="Rectangle 2"/>
          <p:cNvSpPr>
            <a:spLocks noChangeArrowheads="1" noTextEdit="1"/>
          </p:cNvSpPr>
          <p:nvPr>
            <p:ph type="sldImg"/>
          </p:nvPr>
        </p:nvSpPr>
        <p:spPr>
          <a:ln/>
        </p:spPr>
      </p:sp>
      <p:sp>
        <p:nvSpPr>
          <p:cNvPr id="44953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F64A2195-996C-445C-AE46-7D7675C9547A}" type="slidenum">
              <a:rPr lang="en-US"/>
              <a:pPr/>
              <a:t>9</a:t>
            </a:fld>
            <a:endParaRPr lang="en-US"/>
          </a:p>
        </p:txBody>
      </p:sp>
      <p:sp>
        <p:nvSpPr>
          <p:cNvPr id="451586" name="Rectangle 2"/>
          <p:cNvSpPr>
            <a:spLocks noChangeArrowheads="1" noTextEdit="1"/>
          </p:cNvSpPr>
          <p:nvPr>
            <p:ph type="sldImg"/>
          </p:nvPr>
        </p:nvSpPr>
        <p:spPr>
          <a:ln/>
        </p:spPr>
      </p:sp>
      <p:sp>
        <p:nvSpPr>
          <p:cNvPr id="451587"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27010" name="Group 2"/>
          <p:cNvGrpSpPr>
            <a:grpSpLocks/>
          </p:cNvGrpSpPr>
          <p:nvPr/>
        </p:nvGrpSpPr>
        <p:grpSpPr bwMode="auto">
          <a:xfrm>
            <a:off x="0" y="927100"/>
            <a:ext cx="8991600" cy="4495800"/>
            <a:chOff x="0" y="584"/>
            <a:chExt cx="5664" cy="2832"/>
          </a:xfrm>
        </p:grpSpPr>
        <p:sp>
          <p:nvSpPr>
            <p:cNvPr id="427011"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p:spPr>
          <p:txBody>
            <a:bodyPr wrap="none" anchor="ctr"/>
            <a:lstStyle/>
            <a:p>
              <a:pPr algn="ctr">
                <a:spcBef>
                  <a:spcPct val="0"/>
                </a:spcBef>
                <a:buFontTx/>
                <a:buNone/>
              </a:pPr>
              <a:endParaRPr kumimoji="0" lang="en-US" b="0">
                <a:latin typeface="Times New Roman" pitchFamily="18" charset="0"/>
              </a:endParaRPr>
            </a:p>
          </p:txBody>
        </p:sp>
        <p:sp>
          <p:nvSpPr>
            <p:cNvPr id="427012"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p:spPr>
          <p:txBody>
            <a:bodyPr wrap="none" anchor="ctr"/>
            <a:lstStyle/>
            <a:p>
              <a:pPr algn="ctr">
                <a:spcBef>
                  <a:spcPct val="0"/>
                </a:spcBef>
                <a:buFontTx/>
                <a:buNone/>
              </a:pPr>
              <a:endParaRPr kumimoji="0" lang="en-US" b="0">
                <a:latin typeface="Times New Roman" pitchFamily="18" charset="0"/>
              </a:endParaRPr>
            </a:p>
          </p:txBody>
        </p:sp>
        <p:sp>
          <p:nvSpPr>
            <p:cNvPr id="427013"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folHlink"/>
            </a:solidFill>
            <a:ln w="9525">
              <a:noFill/>
              <a:miter lim="800000"/>
              <a:headEnd/>
              <a:tailEnd/>
            </a:ln>
          </p:spPr>
          <p:txBody>
            <a:bodyPr/>
            <a:lstStyle/>
            <a:p>
              <a:pPr>
                <a:spcBef>
                  <a:spcPct val="0"/>
                </a:spcBef>
                <a:buFontTx/>
                <a:buNone/>
              </a:pPr>
              <a:endParaRPr kumimoji="0" lang="en-US" b="0">
                <a:latin typeface="Times New Roman" pitchFamily="18" charset="0"/>
              </a:endParaRPr>
            </a:p>
          </p:txBody>
        </p:sp>
        <p:sp>
          <p:nvSpPr>
            <p:cNvPr id="427014" name="Line 6"/>
            <p:cNvSpPr>
              <a:spLocks noChangeShapeType="1"/>
            </p:cNvSpPr>
            <p:nvPr userDrawn="1"/>
          </p:nvSpPr>
          <p:spPr bwMode="auto">
            <a:xfrm>
              <a:off x="0" y="1928"/>
              <a:ext cx="5232" cy="0"/>
            </a:xfrm>
            <a:prstGeom prst="line">
              <a:avLst/>
            </a:prstGeom>
            <a:noFill/>
            <a:ln w="50800">
              <a:solidFill>
                <a:schemeClr val="bg1"/>
              </a:solidFill>
              <a:round/>
              <a:headEnd/>
              <a:tailEnd/>
            </a:ln>
            <a:effectLst/>
          </p:spPr>
          <p:txBody>
            <a:bodyPr/>
            <a:lstStyle/>
            <a:p>
              <a:endParaRPr lang="en-US"/>
            </a:p>
          </p:txBody>
        </p:sp>
      </p:grpSp>
      <p:sp>
        <p:nvSpPr>
          <p:cNvPr id="427015" name="Rectangle 7"/>
          <p:cNvSpPr>
            <a:spLocks noGrp="1" noChangeArrowheads="1"/>
          </p:cNvSpPr>
          <p:nvPr>
            <p:ph type="ctrTitle"/>
          </p:nvPr>
        </p:nvSpPr>
        <p:spPr>
          <a:xfrm>
            <a:off x="228600" y="1427163"/>
            <a:ext cx="8077200" cy="1609725"/>
          </a:xfrm>
        </p:spPr>
        <p:txBody>
          <a:bodyPr/>
          <a:lstStyle>
            <a:lvl1pPr>
              <a:defRPr sz="4600"/>
            </a:lvl1pPr>
          </a:lstStyle>
          <a:p>
            <a:r>
              <a:rPr lang="en-US"/>
              <a:t>Click to edit Master title style</a:t>
            </a:r>
          </a:p>
        </p:txBody>
      </p:sp>
      <p:sp>
        <p:nvSpPr>
          <p:cNvPr id="427016"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n-US"/>
              <a:t>Click to edit Master subtitle style</a:t>
            </a:r>
          </a:p>
        </p:txBody>
      </p:sp>
      <p:sp>
        <p:nvSpPr>
          <p:cNvPr id="427017" name="Rectangle 9"/>
          <p:cNvSpPr>
            <a:spLocks noGrp="1" noChangeArrowheads="1"/>
          </p:cNvSpPr>
          <p:nvPr>
            <p:ph type="dt" sz="half" idx="2"/>
          </p:nvPr>
        </p:nvSpPr>
        <p:spPr>
          <a:xfrm>
            <a:off x="457200" y="6248400"/>
            <a:ext cx="2133600" cy="471488"/>
          </a:xfrm>
        </p:spPr>
        <p:txBody>
          <a:bodyPr/>
          <a:lstStyle>
            <a:lvl1pPr>
              <a:defRPr/>
            </a:lvl1pPr>
          </a:lstStyle>
          <a:p>
            <a:endParaRPr lang="en-US"/>
          </a:p>
        </p:txBody>
      </p:sp>
      <p:sp>
        <p:nvSpPr>
          <p:cNvPr id="427018" name="Rectangle 10"/>
          <p:cNvSpPr>
            <a:spLocks noGrp="1" noChangeArrowheads="1"/>
          </p:cNvSpPr>
          <p:nvPr>
            <p:ph type="ftr" sz="quarter" idx="3"/>
          </p:nvPr>
        </p:nvSpPr>
        <p:spPr>
          <a:xfrm>
            <a:off x="3124200" y="6253163"/>
            <a:ext cx="2895600" cy="457200"/>
          </a:xfrm>
        </p:spPr>
        <p:txBody>
          <a:bodyPr/>
          <a:lstStyle>
            <a:lvl1pPr>
              <a:defRPr/>
            </a:lvl1pPr>
          </a:lstStyle>
          <a:p>
            <a:endParaRPr lang="en-US"/>
          </a:p>
        </p:txBody>
      </p:sp>
      <p:sp>
        <p:nvSpPr>
          <p:cNvPr id="427019" name="Rectangle 11"/>
          <p:cNvSpPr>
            <a:spLocks noGrp="1" noChangeArrowheads="1"/>
          </p:cNvSpPr>
          <p:nvPr>
            <p:ph type="sldNum" sz="quarter" idx="4"/>
          </p:nvPr>
        </p:nvSpPr>
        <p:spPr>
          <a:xfrm>
            <a:off x="6553200" y="6248400"/>
            <a:ext cx="2133600" cy="471488"/>
          </a:xfrm>
        </p:spPr>
        <p:txBody>
          <a:bodyPr/>
          <a:lstStyle>
            <a:lvl1pPr>
              <a:defRPr/>
            </a:lvl1pPr>
          </a:lstStyle>
          <a:p>
            <a:fld id="{D83D6E6A-792D-48F6-8EAA-98E4ADB4560A}"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27015"/>
                                        </p:tgtEl>
                                        <p:attrNameLst>
                                          <p:attrName>style.visibility</p:attrName>
                                        </p:attrNameLst>
                                      </p:cBhvr>
                                      <p:to>
                                        <p:strVal val="visible"/>
                                      </p:to>
                                    </p:set>
                                    <p:animEffect transition="in" filter="randombar(horizontal)">
                                      <p:cBhvr>
                                        <p:cTn id="7" dur="600">
                                          <p:stCondLst>
                                            <p:cond delay="0"/>
                                          </p:stCondLst>
                                        </p:cTn>
                                        <p:tgtEl>
                                          <p:spTgt spid="4270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27016">
                                            <p:txEl>
                                              <p:pRg st="0" end="0"/>
                                            </p:txEl>
                                          </p:spTgt>
                                        </p:tgtEl>
                                        <p:attrNameLst>
                                          <p:attrName>style.visibility</p:attrName>
                                        </p:attrNameLst>
                                      </p:cBhvr>
                                      <p:to>
                                        <p:strVal val="visible"/>
                                      </p:to>
                                    </p:set>
                                    <p:animEffect transition="in" filter="randombar(horizontal)">
                                      <p:cBhvr>
                                        <p:cTn id="12" dur="500"/>
                                        <p:tgtEl>
                                          <p:spTgt spid="4270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5" grpId="0"/>
      <p:bldP spid="427016" grpId="0" build="p">
        <p:tmplLst>
          <p:tmpl lvl="1">
            <p:tnLst>
              <p:par>
                <p:cTn presetID="14" presetClass="entr" presetSubtype="10" fill="hold" nodeType="clickEffect">
                  <p:stCondLst>
                    <p:cond delay="0"/>
                  </p:stCondLst>
                  <p:childTnLst>
                    <p:set>
                      <p:cBhvr>
                        <p:cTn dur="1" fill="hold">
                          <p:stCondLst>
                            <p:cond delay="0"/>
                          </p:stCondLst>
                        </p:cTn>
                        <p:tgtEl>
                          <p:spTgt spid="427016"/>
                        </p:tgtEl>
                        <p:attrNameLst>
                          <p:attrName>style.visibility</p:attrName>
                        </p:attrNameLst>
                      </p:cBhvr>
                      <p:to>
                        <p:strVal val="visible"/>
                      </p:to>
                    </p:set>
                    <p:animEffect transition="in" filter="randombar(horizontal)">
                      <p:cBhvr>
                        <p:cTn dur="500"/>
                        <p:tgtEl>
                          <p:spTgt spid="427016"/>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9377301-B10A-4FAD-BF6F-153A52977CF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9B93D8-BD2E-4735-B995-DA35BDC6363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0"/>
            <a:ext cx="7924800" cy="4419600"/>
          </a:xfrm>
        </p:spPr>
        <p:txBody>
          <a:bodyPr/>
          <a:lstStyle/>
          <a:p>
            <a:endParaRPr lang="en-US"/>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EEE3BA17-22A3-4A30-BE32-2FB4910B752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D3B8992-0C89-4797-91F3-6121B6B44C0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37A6FE-3CF0-4E6A-86C1-C094CF158E3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D54C0A-1A98-4D39-B208-3631D42D183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93EBD2B-5C56-4DF3-9970-75DBEE620DD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C2426B9-60D1-4EB7-8E90-F6BC21DFEFC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095799E-77C1-45BC-8ADB-63DC321080C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2376408-A53A-4491-A6D1-DD9C535415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0C71917-1D52-4C62-B804-CC1758B12E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25986" name="Group 2"/>
          <p:cNvGrpSpPr>
            <a:grpSpLocks/>
          </p:cNvGrpSpPr>
          <p:nvPr/>
        </p:nvGrpSpPr>
        <p:grpSpPr bwMode="auto">
          <a:xfrm>
            <a:off x="0" y="152400"/>
            <a:ext cx="8686800" cy="6096000"/>
            <a:chOff x="0" y="96"/>
            <a:chExt cx="5472" cy="3840"/>
          </a:xfrm>
        </p:grpSpPr>
        <p:sp>
          <p:nvSpPr>
            <p:cNvPr id="425987"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p:spPr>
          <p:txBody>
            <a:bodyPr wrap="none" anchor="ctr"/>
            <a:lstStyle/>
            <a:p>
              <a:pPr algn="ctr">
                <a:spcBef>
                  <a:spcPct val="0"/>
                </a:spcBef>
                <a:buFontTx/>
                <a:buNone/>
              </a:pPr>
              <a:endParaRPr kumimoji="0" lang="en-US" b="0">
                <a:latin typeface="Times New Roman" pitchFamily="18" charset="0"/>
              </a:endParaRPr>
            </a:p>
          </p:txBody>
        </p:sp>
        <p:sp>
          <p:nvSpPr>
            <p:cNvPr id="425988"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folHlink"/>
            </a:solidFill>
            <a:ln w="9525">
              <a:noFill/>
              <a:miter lim="800000"/>
              <a:headEnd/>
              <a:tailEnd/>
            </a:ln>
          </p:spPr>
          <p:txBody>
            <a:bodyPr/>
            <a:lstStyle/>
            <a:p>
              <a:pPr>
                <a:spcBef>
                  <a:spcPct val="0"/>
                </a:spcBef>
                <a:buFontTx/>
                <a:buNone/>
              </a:pPr>
              <a:endParaRPr kumimoji="0" lang="en-US" b="0">
                <a:latin typeface="Times New Roman" pitchFamily="18" charset="0"/>
              </a:endParaRPr>
            </a:p>
          </p:txBody>
        </p:sp>
        <p:sp>
          <p:nvSpPr>
            <p:cNvPr id="425989" name="Line 5"/>
            <p:cNvSpPr>
              <a:spLocks noChangeShapeType="1"/>
            </p:cNvSpPr>
            <p:nvPr/>
          </p:nvSpPr>
          <p:spPr bwMode="auto">
            <a:xfrm>
              <a:off x="0" y="768"/>
              <a:ext cx="5088" cy="0"/>
            </a:xfrm>
            <a:prstGeom prst="line">
              <a:avLst/>
            </a:prstGeom>
            <a:noFill/>
            <a:ln w="38100">
              <a:solidFill>
                <a:schemeClr val="bg1"/>
              </a:solidFill>
              <a:round/>
              <a:headEnd/>
              <a:tailEnd/>
            </a:ln>
            <a:effectLst/>
          </p:spPr>
          <p:txBody>
            <a:bodyPr/>
            <a:lstStyle/>
            <a:p>
              <a:endParaRPr lang="en-US"/>
            </a:p>
          </p:txBody>
        </p:sp>
      </p:grpSp>
      <p:sp>
        <p:nvSpPr>
          <p:cNvPr id="425990"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25991"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25992"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kumimoji="0" sz="1200" b="0"/>
            </a:lvl1pPr>
          </a:lstStyle>
          <a:p>
            <a:endParaRPr lang="en-US"/>
          </a:p>
        </p:txBody>
      </p:sp>
      <p:sp>
        <p:nvSpPr>
          <p:cNvPr id="425993"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FontTx/>
              <a:buNone/>
              <a:defRPr kumimoji="0" sz="1200" b="0"/>
            </a:lvl1pPr>
          </a:lstStyle>
          <a:p>
            <a:endParaRPr lang="en-US"/>
          </a:p>
        </p:txBody>
      </p:sp>
      <p:sp>
        <p:nvSpPr>
          <p:cNvPr id="425994"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kumimoji="0" sz="1200" b="0">
                <a:latin typeface="Arial Black" pitchFamily="34" charset="0"/>
              </a:defRPr>
            </a:lvl1pPr>
          </a:lstStyle>
          <a:p>
            <a:fld id="{48D21E85-D84F-410B-9B74-91D665563B8F}"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25990"/>
                                        </p:tgtEl>
                                        <p:attrNameLst>
                                          <p:attrName>style.visibility</p:attrName>
                                        </p:attrNameLst>
                                      </p:cBhvr>
                                      <p:to>
                                        <p:strVal val="visible"/>
                                      </p:to>
                                    </p:set>
                                    <p:animEffect transition="in" filter="randombar(horizontal)">
                                      <p:cBhvr>
                                        <p:cTn id="7" dur="600">
                                          <p:stCondLst>
                                            <p:cond delay="0"/>
                                          </p:stCondLst>
                                        </p:cTn>
                                        <p:tgtEl>
                                          <p:spTgt spid="42599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25991">
                                            <p:txEl>
                                              <p:pRg st="0" end="0"/>
                                            </p:txEl>
                                          </p:spTgt>
                                        </p:tgtEl>
                                        <p:attrNameLst>
                                          <p:attrName>style.visibility</p:attrName>
                                        </p:attrNameLst>
                                      </p:cBhvr>
                                      <p:to>
                                        <p:strVal val="visible"/>
                                      </p:to>
                                    </p:set>
                                    <p:animEffect transition="in" filter="randombar(horizontal)">
                                      <p:cBhvr>
                                        <p:cTn id="12" dur="500"/>
                                        <p:tgtEl>
                                          <p:spTgt spid="425991">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425991">
                                            <p:txEl>
                                              <p:pRg st="1" end="1"/>
                                            </p:txEl>
                                          </p:spTgt>
                                        </p:tgtEl>
                                        <p:attrNameLst>
                                          <p:attrName>style.visibility</p:attrName>
                                        </p:attrNameLst>
                                      </p:cBhvr>
                                      <p:to>
                                        <p:strVal val="visible"/>
                                      </p:to>
                                    </p:set>
                                    <p:animEffect transition="in" filter="randombar(horizontal)">
                                      <p:cBhvr>
                                        <p:cTn id="15" dur="500"/>
                                        <p:tgtEl>
                                          <p:spTgt spid="425991">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425991">
                                            <p:txEl>
                                              <p:pRg st="2" end="2"/>
                                            </p:txEl>
                                          </p:spTgt>
                                        </p:tgtEl>
                                        <p:attrNameLst>
                                          <p:attrName>style.visibility</p:attrName>
                                        </p:attrNameLst>
                                      </p:cBhvr>
                                      <p:to>
                                        <p:strVal val="visible"/>
                                      </p:to>
                                    </p:set>
                                    <p:animEffect transition="in" filter="randombar(horizontal)">
                                      <p:cBhvr>
                                        <p:cTn id="18" dur="500"/>
                                        <p:tgtEl>
                                          <p:spTgt spid="425991">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425991">
                                            <p:txEl>
                                              <p:pRg st="3" end="3"/>
                                            </p:txEl>
                                          </p:spTgt>
                                        </p:tgtEl>
                                        <p:attrNameLst>
                                          <p:attrName>style.visibility</p:attrName>
                                        </p:attrNameLst>
                                      </p:cBhvr>
                                      <p:to>
                                        <p:strVal val="visible"/>
                                      </p:to>
                                    </p:set>
                                    <p:animEffect transition="in" filter="randombar(horizontal)">
                                      <p:cBhvr>
                                        <p:cTn id="21" dur="500"/>
                                        <p:tgtEl>
                                          <p:spTgt spid="425991">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425991">
                                            <p:txEl>
                                              <p:pRg st="4" end="4"/>
                                            </p:txEl>
                                          </p:spTgt>
                                        </p:tgtEl>
                                        <p:attrNameLst>
                                          <p:attrName>style.visibility</p:attrName>
                                        </p:attrNameLst>
                                      </p:cBhvr>
                                      <p:to>
                                        <p:strVal val="visible"/>
                                      </p:to>
                                    </p:set>
                                    <p:animEffect transition="in" filter="randombar(horizontal)">
                                      <p:cBhvr>
                                        <p:cTn id="24" dur="500"/>
                                        <p:tgtEl>
                                          <p:spTgt spid="4259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90" grpId="0"/>
      <p:bldP spid="425991" grpId="0" build="p">
        <p:tmplLst>
          <p:tmpl lvl="1">
            <p:tnLst>
              <p:par>
                <p:cTn presetID="14" presetClass="entr" presetSubtype="10" fill="hold" nodeType="click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 lvl="2">
            <p:tnLst>
              <p:par>
                <p:cTn presetID="14" presetClass="entr" presetSubtype="10" fill="hold" nodeType="with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 lvl="3">
            <p:tnLst>
              <p:par>
                <p:cTn presetID="14" presetClass="entr" presetSubtype="10" fill="hold" nodeType="with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 lvl="4">
            <p:tnLst>
              <p:par>
                <p:cTn presetID="14" presetClass="entr" presetSubtype="10" fill="hold" nodeType="with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 lvl="5">
            <p:tnLst>
              <p:par>
                <p:cTn presetID="14" presetClass="entr" presetSubtype="10" fill="hold" nodeType="with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Lst>
      </p:bldP>
    </p:bld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2" name="Rectangle 24"/>
          <p:cNvSpPr>
            <a:spLocks noGrp="1" noChangeArrowheads="1"/>
          </p:cNvSpPr>
          <p:nvPr>
            <p:ph type="ctrTitle"/>
          </p:nvPr>
        </p:nvSpPr>
        <p:spPr/>
        <p:txBody>
          <a:bodyPr/>
          <a:lstStyle/>
          <a:p>
            <a:r>
              <a:rPr lang="en-US" sz="4200"/>
              <a:t>The Program Management – Contract Management Team</a:t>
            </a:r>
            <a:r>
              <a:rPr lang="en-US" sz="3300" b="1"/>
              <a:t> 	</a:t>
            </a:r>
            <a:br>
              <a:rPr lang="en-US" sz="3300" b="1"/>
            </a:br>
            <a:endParaRPr lang="en-US" sz="3300" b="1"/>
          </a:p>
        </p:txBody>
      </p:sp>
      <p:sp>
        <p:nvSpPr>
          <p:cNvPr id="2073" name="Rectangle 25"/>
          <p:cNvSpPr>
            <a:spLocks noGrp="1" noChangeArrowheads="1"/>
          </p:cNvSpPr>
          <p:nvPr>
            <p:ph type="subTitle" idx="1"/>
          </p:nvPr>
        </p:nvSpPr>
        <p:spPr>
          <a:xfrm>
            <a:off x="1905000" y="3657600"/>
            <a:ext cx="6400800" cy="1752600"/>
          </a:xfrm>
        </p:spPr>
        <p:txBody>
          <a:bodyPr/>
          <a:lstStyle/>
          <a:p>
            <a:pPr algn="r"/>
            <a:r>
              <a:rPr lang="en-US" b="1"/>
              <a:t>Joe Hidalgo, CPCM, Fellow</a:t>
            </a:r>
          </a:p>
          <a:p>
            <a:pPr algn="r"/>
            <a:endParaRPr lang="en-US" b="1"/>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3340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a:xfrm>
            <a:off x="381000" y="0"/>
            <a:ext cx="7543800" cy="1143000"/>
          </a:xfrm>
        </p:spPr>
        <p:txBody>
          <a:bodyPr/>
          <a:lstStyle/>
          <a:p>
            <a:pPr algn="ctr"/>
            <a:r>
              <a:rPr lang="en-US" sz="2000" u="sng"/>
              <a:t>RISK MANAGEMENT AND THE BUSINESS PROCESS </a:t>
            </a:r>
            <a:br>
              <a:rPr lang="en-US" sz="2000" u="sng"/>
            </a:br>
            <a:r>
              <a:rPr lang="en-US" sz="2000"/>
              <a:t>THE SOLICITATION</a:t>
            </a:r>
          </a:p>
        </p:txBody>
      </p:sp>
      <p:sp>
        <p:nvSpPr>
          <p:cNvPr id="509955" name="Text Box 3"/>
          <p:cNvSpPr txBox="1">
            <a:spLocks noChangeArrowheads="1"/>
          </p:cNvSpPr>
          <p:nvPr/>
        </p:nvSpPr>
        <p:spPr bwMode="auto">
          <a:xfrm>
            <a:off x="990600" y="1905000"/>
            <a:ext cx="7086600" cy="4581525"/>
          </a:xfrm>
          <a:prstGeom prst="rect">
            <a:avLst/>
          </a:prstGeom>
          <a:noFill/>
          <a:ln w="9525">
            <a:noFill/>
            <a:miter lim="800000"/>
            <a:headEnd/>
            <a:tailEnd/>
          </a:ln>
          <a:effectLst/>
        </p:spPr>
        <p:txBody>
          <a:bodyPr>
            <a:spAutoFit/>
          </a:bodyPr>
          <a:lstStyle/>
          <a:p>
            <a:r>
              <a:rPr kumimoji="0" lang="en-US" sz="1800" dirty="0"/>
              <a:t> The Solicitation refers to all of the Buyer’s activities to identify potential sources and plan and communicate the requirements of the effort.</a:t>
            </a:r>
          </a:p>
          <a:p>
            <a:r>
              <a:rPr kumimoji="0" lang="en-US" sz="1800" dirty="0"/>
              <a:t> Three common types of solicitation include:</a:t>
            </a:r>
          </a:p>
          <a:p>
            <a:pPr lvl="1"/>
            <a:r>
              <a:rPr kumimoji="0" lang="en-US" sz="1800" dirty="0"/>
              <a:t> Request for Proposal (RFP) – Includes detailed definition of deliverables.  SOW and Ts &amp; Cs are typically negotiable.</a:t>
            </a:r>
          </a:p>
          <a:p>
            <a:pPr lvl="1"/>
            <a:r>
              <a:rPr kumimoji="0" lang="en-US" sz="1800" dirty="0"/>
              <a:t> Request for Quotes (RFQ) – Includes detailed definition of deliverables.  Ts and Cs are typically negotiable.</a:t>
            </a:r>
          </a:p>
          <a:p>
            <a:pPr lvl="1"/>
            <a:r>
              <a:rPr kumimoji="0" lang="en-US" sz="1800" dirty="0"/>
              <a:t> Invitation for Bid (IFB) – Includes basic definition of deliverables – terms not negotiable – quotes provided via sealed bid.</a:t>
            </a:r>
          </a:p>
          <a:p>
            <a:pPr lvl="1">
              <a:buFontTx/>
              <a:buNone/>
            </a:pPr>
            <a:endParaRPr kumimoji="0" lang="en-US" sz="1800" dirty="0"/>
          </a:p>
          <a:p>
            <a:pPr lvl="1">
              <a:buFontTx/>
              <a:buNone/>
            </a:pPr>
            <a:endParaRPr kumimoji="0" lang="en-US" sz="1400" dirty="0"/>
          </a:p>
          <a:p>
            <a:pPr lvl="1"/>
            <a:endParaRPr kumimoji="0" lang="en-US" sz="1800" dirty="0"/>
          </a:p>
          <a:p>
            <a:endParaRPr kumimoji="0" lang="en-US" sz="1800" dirty="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3340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a:xfrm>
            <a:off x="381000" y="0"/>
            <a:ext cx="7543800" cy="1143000"/>
          </a:xfrm>
        </p:spPr>
        <p:txBody>
          <a:bodyPr/>
          <a:lstStyle/>
          <a:p>
            <a:pPr algn="ctr"/>
            <a:r>
              <a:rPr lang="en-US" sz="2000" u="sng"/>
              <a:t>RISK MANAGEMENT AND THE BUSINESS PROCESS </a:t>
            </a:r>
            <a:br>
              <a:rPr lang="en-US" sz="2000" u="sng"/>
            </a:br>
            <a:r>
              <a:rPr lang="en-US" sz="2000"/>
              <a:t>THE SOW/SOO</a:t>
            </a:r>
          </a:p>
        </p:txBody>
      </p:sp>
      <p:sp>
        <p:nvSpPr>
          <p:cNvPr id="514051" name="Text Box 3"/>
          <p:cNvSpPr txBox="1">
            <a:spLocks noChangeArrowheads="1"/>
          </p:cNvSpPr>
          <p:nvPr/>
        </p:nvSpPr>
        <p:spPr bwMode="auto">
          <a:xfrm>
            <a:off x="990600" y="1905000"/>
            <a:ext cx="7086600" cy="4545013"/>
          </a:xfrm>
          <a:prstGeom prst="rect">
            <a:avLst/>
          </a:prstGeom>
          <a:noFill/>
          <a:ln w="9525">
            <a:noFill/>
            <a:miter lim="800000"/>
            <a:headEnd/>
            <a:tailEnd/>
          </a:ln>
          <a:effectLst/>
        </p:spPr>
        <p:txBody>
          <a:bodyPr>
            <a:spAutoFit/>
          </a:bodyPr>
          <a:lstStyle/>
          <a:p>
            <a:r>
              <a:rPr kumimoji="0" lang="en-US" sz="1800" dirty="0"/>
              <a:t> Understanding the customer’s requirement is paramount in properly interpreting the SOW/SOO in the solicitation.</a:t>
            </a:r>
          </a:p>
          <a:p>
            <a:r>
              <a:rPr kumimoji="0" lang="en-US" sz="1800" dirty="0"/>
              <a:t>  It is possible that the technical requirement may not be effectively translated into an effective SOW.</a:t>
            </a:r>
          </a:p>
          <a:p>
            <a:r>
              <a:rPr kumimoji="0" lang="en-US" sz="1800" dirty="0"/>
              <a:t>  This can lead to misinterpretation that – at worse -- may not be found until during program review after award; at minimum, misinterpretation may cause submittal of a proposal that could be deemed inadequate thus dropped from competition and consideration.</a:t>
            </a:r>
          </a:p>
          <a:p>
            <a:r>
              <a:rPr kumimoji="0" lang="en-US" sz="1800" dirty="0"/>
              <a:t>  Understanding the customer’s need will help in asking clarification questions as resources are assessed and estimates prepared in response to a solicitation.</a:t>
            </a:r>
          </a:p>
          <a:p>
            <a:r>
              <a:rPr kumimoji="0" lang="en-US" sz="1800" dirty="0"/>
              <a:t>  </a:t>
            </a:r>
            <a:endParaRPr kumimoji="0" lang="en-US" sz="1400" dirty="0"/>
          </a:p>
          <a:p>
            <a:pPr lvl="1"/>
            <a:endParaRPr kumimoji="0" lang="en-US" sz="1800" dirty="0"/>
          </a:p>
          <a:p>
            <a:endParaRPr kumimoji="0" lang="en-US" sz="1800" dirty="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4864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ChangeArrowheads="1"/>
          </p:cNvSpPr>
          <p:nvPr>
            <p:ph type="title"/>
          </p:nvPr>
        </p:nvSpPr>
        <p:spPr>
          <a:xfrm>
            <a:off x="381000" y="0"/>
            <a:ext cx="7543800" cy="1143000"/>
          </a:xfrm>
        </p:spPr>
        <p:txBody>
          <a:bodyPr/>
          <a:lstStyle/>
          <a:p>
            <a:pPr algn="ctr"/>
            <a:r>
              <a:rPr lang="en-US" sz="2000" u="sng"/>
              <a:t>RISK MANAGEMENT AND THE BUSINESS PROCESS </a:t>
            </a:r>
            <a:br>
              <a:rPr lang="en-US" sz="2000" u="sng"/>
            </a:br>
            <a:r>
              <a:rPr lang="en-US" sz="2000"/>
              <a:t>THE SOW/SOO</a:t>
            </a:r>
          </a:p>
        </p:txBody>
      </p:sp>
      <p:sp>
        <p:nvSpPr>
          <p:cNvPr id="516099" name="Text Box 3"/>
          <p:cNvSpPr txBox="1">
            <a:spLocks noChangeArrowheads="1"/>
          </p:cNvSpPr>
          <p:nvPr/>
        </p:nvSpPr>
        <p:spPr bwMode="auto">
          <a:xfrm>
            <a:off x="609600" y="1524000"/>
            <a:ext cx="7924800" cy="3998913"/>
          </a:xfrm>
          <a:prstGeom prst="rect">
            <a:avLst/>
          </a:prstGeom>
          <a:noFill/>
          <a:ln w="9525">
            <a:noFill/>
            <a:miter lim="800000"/>
            <a:headEnd/>
            <a:tailEnd/>
          </a:ln>
          <a:effectLst/>
        </p:spPr>
        <p:txBody>
          <a:bodyPr>
            <a:spAutoFit/>
          </a:bodyPr>
          <a:lstStyle/>
          <a:p>
            <a:r>
              <a:rPr kumimoji="0" lang="en-US" sz="1800"/>
              <a:t> Paramount in risk mitigation is a well written SOW/SOO that describes in clear language what the contractor is to do.</a:t>
            </a:r>
          </a:p>
          <a:p>
            <a:r>
              <a:rPr kumimoji="0" lang="en-US" sz="1800"/>
              <a:t> Clear language minimizes negative outcomes such as scope creep, cost overruns and strained customer relations.</a:t>
            </a:r>
          </a:p>
          <a:p>
            <a:r>
              <a:rPr kumimoji="0" lang="en-US" sz="1800"/>
              <a:t> A checklist for an effective SOW:</a:t>
            </a:r>
          </a:p>
          <a:p>
            <a:pPr lvl="1"/>
            <a:r>
              <a:rPr kumimoji="0" lang="en-US" sz="1600"/>
              <a:t> Specific enough to estimate labor and resources.</a:t>
            </a:r>
          </a:p>
          <a:p>
            <a:pPr lvl="1"/>
            <a:r>
              <a:rPr kumimoji="0" lang="en-US" sz="1600"/>
              <a:t> Specific enough to convey what is required and when.</a:t>
            </a:r>
          </a:p>
          <a:p>
            <a:pPr lvl="1"/>
            <a:r>
              <a:rPr kumimoji="0" lang="en-US" sz="1600"/>
              <a:t> All reference documents properly cited and described.</a:t>
            </a:r>
          </a:p>
          <a:p>
            <a:pPr lvl="1"/>
            <a:r>
              <a:rPr kumimoji="0" lang="en-US" sz="1600"/>
              <a:t> All reference documents cross referenced to a SOW task/paragraph.</a:t>
            </a:r>
          </a:p>
          <a:p>
            <a:pPr lvl="1"/>
            <a:r>
              <a:rPr kumimoji="0" lang="en-US" sz="1600"/>
              <a:t> Direction clear versus general information.</a:t>
            </a:r>
          </a:p>
          <a:p>
            <a:pPr lvl="1"/>
            <a:r>
              <a:rPr kumimoji="0" lang="en-US" sz="1600"/>
              <a:t> Review for ambiguity.</a:t>
            </a:r>
          </a:p>
          <a:p>
            <a:pPr lvl="1">
              <a:buFontTx/>
              <a:buNone/>
            </a:pPr>
            <a:endParaRPr kumimoji="0" lang="en-US" sz="1800"/>
          </a:p>
          <a:p>
            <a:r>
              <a:rPr kumimoji="0" lang="en-US" sz="1800"/>
              <a:t> The SOO provides KTR more flexibility but KTR takes on more risk.</a:t>
            </a:r>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5626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ChangeArrowheads="1"/>
          </p:cNvSpPr>
          <p:nvPr>
            <p:ph type="title"/>
          </p:nvPr>
        </p:nvSpPr>
        <p:spPr>
          <a:xfrm>
            <a:off x="381000" y="0"/>
            <a:ext cx="7543800" cy="1143000"/>
          </a:xfrm>
        </p:spPr>
        <p:txBody>
          <a:bodyPr/>
          <a:lstStyle/>
          <a:p>
            <a:pPr algn="ctr"/>
            <a:r>
              <a:rPr lang="en-US" sz="2000" u="sng"/>
              <a:t>RISK MANAGEMENT AND THE BUSINESS PROCESS </a:t>
            </a:r>
            <a:br>
              <a:rPr lang="en-US" sz="2000" u="sng"/>
            </a:br>
            <a:r>
              <a:rPr lang="en-US" sz="2000"/>
              <a:t>THE SOW/SOO</a:t>
            </a:r>
          </a:p>
        </p:txBody>
      </p:sp>
      <p:sp>
        <p:nvSpPr>
          <p:cNvPr id="518147" name="Text Box 3"/>
          <p:cNvSpPr txBox="1">
            <a:spLocks noChangeArrowheads="1"/>
          </p:cNvSpPr>
          <p:nvPr/>
        </p:nvSpPr>
        <p:spPr bwMode="auto">
          <a:xfrm>
            <a:off x="609600" y="1371600"/>
            <a:ext cx="7924800" cy="5149850"/>
          </a:xfrm>
          <a:prstGeom prst="rect">
            <a:avLst/>
          </a:prstGeom>
          <a:noFill/>
          <a:ln w="9525">
            <a:noFill/>
            <a:miter lim="800000"/>
            <a:headEnd/>
            <a:tailEnd/>
          </a:ln>
          <a:effectLst/>
        </p:spPr>
        <p:txBody>
          <a:bodyPr>
            <a:spAutoFit/>
          </a:bodyPr>
          <a:lstStyle/>
          <a:p>
            <a:r>
              <a:rPr kumimoji="0" lang="en-US" sz="1800" dirty="0"/>
              <a:t> Other terminology to describe the SOW – design specifications and performance specifications.</a:t>
            </a:r>
          </a:p>
          <a:p>
            <a:r>
              <a:rPr kumimoji="0" lang="en-US" sz="1800" dirty="0"/>
              <a:t>  Design specification -- provides in-depth detail about the functional and non-functional design requirements including assumptions, constraints, performance, dimensions, weight, reliability and standards. </a:t>
            </a:r>
          </a:p>
          <a:p>
            <a:r>
              <a:rPr kumimoji="0" lang="en-US" sz="1800" dirty="0"/>
              <a:t>  Performance specification </a:t>
            </a:r>
            <a:r>
              <a:rPr kumimoji="0" lang="en-US" sz="1800" b="0" dirty="0"/>
              <a:t>– </a:t>
            </a:r>
            <a:r>
              <a:rPr kumimoji="0" lang="en-US" sz="1800" dirty="0"/>
              <a:t>addresses the operational, functional, and performance technical requirements.</a:t>
            </a:r>
          </a:p>
          <a:p>
            <a:r>
              <a:rPr kumimoji="0" lang="en-US" sz="1800" dirty="0"/>
              <a:t>  Examples based on building a house</a:t>
            </a:r>
          </a:p>
          <a:p>
            <a:pPr lvl="1"/>
            <a:r>
              <a:rPr kumimoji="0" lang="en-US" sz="1800" dirty="0"/>
              <a:t>Performance spec – architect given the job of building a house that conforms to certain aesthetics, square footage, type construction and so forth.</a:t>
            </a:r>
          </a:p>
          <a:p>
            <a:pPr lvl="1"/>
            <a:r>
              <a:rPr kumimoji="0" lang="en-US" sz="1800" dirty="0"/>
              <a:t>Design specifications – blueprints developed depicting materials to be used, how assembled and what the contractor has to do to build the house.</a:t>
            </a:r>
          </a:p>
          <a:p>
            <a:pPr lvl="1"/>
            <a:endParaRPr kumimoji="0" lang="en-US" sz="1800" dirty="0"/>
          </a:p>
          <a:p>
            <a:pPr>
              <a:buFontTx/>
              <a:buNone/>
            </a:pPr>
            <a:endParaRPr kumimoji="0" lang="en-US" sz="1800" dirty="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5781675"/>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a:xfrm>
            <a:off x="381000" y="0"/>
            <a:ext cx="7543800" cy="1143000"/>
          </a:xfrm>
        </p:spPr>
        <p:txBody>
          <a:bodyPr/>
          <a:lstStyle/>
          <a:p>
            <a:pPr algn="ctr"/>
            <a:r>
              <a:rPr lang="en-US" sz="2000" u="sng"/>
              <a:t>RISK MANAGEMENT AND THE BUSINESS PROCESS </a:t>
            </a:r>
            <a:br>
              <a:rPr lang="en-US" sz="2000" u="sng"/>
            </a:br>
            <a:r>
              <a:rPr lang="en-US" sz="2000" u="sng"/>
              <a:t>SPECIAL INSTRUCTIONS</a:t>
            </a:r>
            <a:endParaRPr lang="en-US" sz="2000"/>
          </a:p>
        </p:txBody>
      </p:sp>
      <p:sp>
        <p:nvSpPr>
          <p:cNvPr id="452612" name="Text Box 4"/>
          <p:cNvSpPr txBox="1">
            <a:spLocks noChangeArrowheads="1"/>
          </p:cNvSpPr>
          <p:nvPr/>
        </p:nvSpPr>
        <p:spPr bwMode="auto">
          <a:xfrm>
            <a:off x="990600" y="1752600"/>
            <a:ext cx="7086600" cy="3717925"/>
          </a:xfrm>
          <a:prstGeom prst="rect">
            <a:avLst/>
          </a:prstGeom>
          <a:noFill/>
          <a:ln w="9525">
            <a:noFill/>
            <a:miter lim="800000"/>
            <a:headEnd/>
            <a:tailEnd/>
          </a:ln>
          <a:effectLst/>
        </p:spPr>
        <p:txBody>
          <a:bodyPr>
            <a:spAutoFit/>
          </a:bodyPr>
          <a:lstStyle/>
          <a:p>
            <a:r>
              <a:rPr kumimoji="0" lang="en-US" sz="1800">
                <a:latin typeface="Times New Roman" pitchFamily="18" charset="0"/>
              </a:rPr>
              <a:t>  </a:t>
            </a:r>
            <a:r>
              <a:rPr kumimoji="0" lang="en-US" sz="1800"/>
              <a:t>When going through a new RFP -- </a:t>
            </a:r>
            <a:r>
              <a:rPr kumimoji="0" lang="en-US" sz="1800" u="sng"/>
              <a:t>Section L</a:t>
            </a:r>
            <a:r>
              <a:rPr kumimoji="0" lang="en-US" sz="1800"/>
              <a:t> -- outline of how the customer wants the response.</a:t>
            </a:r>
          </a:p>
          <a:p>
            <a:r>
              <a:rPr kumimoji="0" lang="en-US" sz="1800"/>
              <a:t>  No matter how great your idea or proposal may be – if it does not comply with page count, fonts, words per page – and other such instructions – the submittal will be non responsive.</a:t>
            </a:r>
          </a:p>
          <a:p>
            <a:r>
              <a:rPr kumimoji="0" lang="en-US" sz="1800"/>
              <a:t> Section B – pricing structure,</a:t>
            </a:r>
            <a:r>
              <a:rPr kumimoji="0" lang="en-US"/>
              <a:t> </a:t>
            </a:r>
            <a:r>
              <a:rPr kumimoji="0" lang="en-US" sz="1800"/>
              <a:t>Section C (SOW), Section M (Eval Criteria) and Section H (Special Requirements) notwithstanding, Section L provides the architecture on how the proposal is to be structured.</a:t>
            </a:r>
          </a:p>
          <a:p>
            <a:r>
              <a:rPr kumimoji="0" lang="en-US" sz="1800"/>
              <a:t> Use verbiage from the RFP itself to build proposal outline – minimize risk of being noncompliant.</a:t>
            </a:r>
          </a:p>
          <a:p>
            <a:pPr lvl="1">
              <a:buFontTx/>
              <a:buNone/>
            </a:pPr>
            <a:endParaRPr kumimoji="0" lang="en-US" sz="180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4102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a:xfrm>
            <a:off x="381000" y="0"/>
            <a:ext cx="7543800" cy="1143000"/>
          </a:xfrm>
        </p:spPr>
        <p:txBody>
          <a:bodyPr/>
          <a:lstStyle/>
          <a:p>
            <a:pPr algn="ctr"/>
            <a:r>
              <a:rPr lang="en-US" sz="2000" u="sng"/>
              <a:t>RISK MANAGEMENT AND THE BUSINESS PROCESS </a:t>
            </a:r>
            <a:br>
              <a:rPr lang="en-US" sz="2000" u="sng"/>
            </a:br>
            <a:r>
              <a:rPr lang="en-US" sz="2000" u="sng"/>
              <a:t>EVALUATION CRITERIA</a:t>
            </a:r>
          </a:p>
        </p:txBody>
      </p:sp>
      <p:sp>
        <p:nvSpPr>
          <p:cNvPr id="489475" name="Text Box 3"/>
          <p:cNvSpPr txBox="1">
            <a:spLocks noChangeArrowheads="1"/>
          </p:cNvSpPr>
          <p:nvPr/>
        </p:nvSpPr>
        <p:spPr bwMode="auto">
          <a:xfrm>
            <a:off x="685800" y="1371600"/>
            <a:ext cx="7848600" cy="4927600"/>
          </a:xfrm>
          <a:prstGeom prst="rect">
            <a:avLst/>
          </a:prstGeom>
          <a:noFill/>
          <a:ln w="9525">
            <a:noFill/>
            <a:miter lim="800000"/>
            <a:headEnd/>
            <a:tailEnd/>
          </a:ln>
          <a:effectLst/>
        </p:spPr>
        <p:txBody>
          <a:bodyPr>
            <a:spAutoFit/>
          </a:bodyPr>
          <a:lstStyle/>
          <a:p>
            <a:pPr marL="457200" indent="-457200"/>
            <a:r>
              <a:rPr kumimoji="0" lang="en-US" sz="1800" dirty="0">
                <a:latin typeface="Times New Roman" pitchFamily="18" charset="0"/>
              </a:rPr>
              <a:t> </a:t>
            </a:r>
            <a:r>
              <a:rPr kumimoji="0" lang="en-US" sz="1800" b="0" dirty="0"/>
              <a:t>Section M of the RFP – evaluation factors for award – should be read in conjunction with Section L.</a:t>
            </a:r>
          </a:p>
          <a:p>
            <a:pPr marL="457200" indent="-457200"/>
            <a:r>
              <a:rPr kumimoji="0" lang="en-US" sz="1800" b="0" dirty="0"/>
              <a:t> Every proposal will be evaluated in at least two areas – technical and cost.</a:t>
            </a:r>
          </a:p>
          <a:p>
            <a:pPr marL="457200" indent="-457200"/>
            <a:r>
              <a:rPr kumimoji="0" lang="en-US" sz="1800" b="0" dirty="0"/>
              <a:t> Some agencies evaluate past performance separately giving it a point score; others like the DOD will roll it up as part of the technical evaluation.</a:t>
            </a:r>
          </a:p>
          <a:p>
            <a:pPr marL="457200" indent="-457200"/>
            <a:r>
              <a:rPr kumimoji="0" lang="en-US" sz="1800" b="0" dirty="0"/>
              <a:t> A Section M example where evaluation factors are not of equal weight</a:t>
            </a:r>
          </a:p>
          <a:p>
            <a:pPr marL="914400" lvl="1" indent="-457200"/>
            <a:r>
              <a:rPr kumimoji="0" lang="en-US" sz="1800" b="0" dirty="0"/>
              <a:t> </a:t>
            </a:r>
            <a:r>
              <a:rPr kumimoji="0" lang="en-US" sz="1400" b="0" i="1" dirty="0"/>
              <a:t>Proposals will be evaluated using the four factors, which are listed below.  Technical is equal in importance to Past Performance and each is more important than the Small Business and Small Disadvantaged Business Subcontracting Plan factor.</a:t>
            </a:r>
          </a:p>
          <a:p>
            <a:pPr marL="1371600" lvl="2" indent="-457200">
              <a:buFontTx/>
              <a:buAutoNum type="alphaUcPeriod"/>
            </a:pPr>
            <a:r>
              <a:rPr kumimoji="0" lang="en-US" sz="1400" b="0" i="1" dirty="0"/>
              <a:t>Technical</a:t>
            </a:r>
          </a:p>
          <a:p>
            <a:pPr marL="1371600" lvl="2" indent="-457200">
              <a:buFontTx/>
              <a:buAutoNum type="alphaUcPeriod"/>
            </a:pPr>
            <a:r>
              <a:rPr kumimoji="0" lang="en-US" sz="1400" b="0" i="1" dirty="0"/>
              <a:t>Past Performance</a:t>
            </a:r>
          </a:p>
          <a:p>
            <a:pPr marL="1371600" lvl="2" indent="-457200">
              <a:buFontTx/>
              <a:buAutoNum type="alphaUcPeriod"/>
            </a:pPr>
            <a:r>
              <a:rPr kumimoji="0" lang="en-US" sz="1400" b="0" i="1" dirty="0"/>
              <a:t>Cost/Price</a:t>
            </a:r>
          </a:p>
          <a:p>
            <a:pPr marL="1371600" lvl="2" indent="-457200">
              <a:buFontTx/>
              <a:buAutoNum type="alphaUcPeriod"/>
            </a:pPr>
            <a:r>
              <a:rPr kumimoji="0" lang="en-US" sz="1400" b="0" i="1" dirty="0"/>
              <a:t>Small Business and Small Disadvantaged Business Subcontracting Plan</a:t>
            </a:r>
          </a:p>
          <a:p>
            <a:pPr marL="457200" indent="-457200"/>
            <a:endParaRPr kumimoji="0" lang="en-US" sz="1400" b="0" i="1" dirty="0"/>
          </a:p>
          <a:p>
            <a:pPr marL="457200" indent="-457200"/>
            <a:r>
              <a:rPr kumimoji="0" lang="en-US" b="0" dirty="0"/>
              <a:t>  </a:t>
            </a:r>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3400" y="5781675"/>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a:xfrm>
            <a:off x="381000" y="0"/>
            <a:ext cx="7543800" cy="1143000"/>
          </a:xfrm>
        </p:spPr>
        <p:txBody>
          <a:bodyPr/>
          <a:lstStyle/>
          <a:p>
            <a:pPr algn="ctr"/>
            <a:r>
              <a:rPr lang="en-US" sz="2000" u="sng"/>
              <a:t>RISK MANAGEMENT AND THE BUSINESS PROCESS </a:t>
            </a:r>
            <a:br>
              <a:rPr lang="en-US" sz="2000" u="sng"/>
            </a:br>
            <a:r>
              <a:rPr lang="en-US" sz="2000" u="sng"/>
              <a:t>EVALUATION CRITERIA</a:t>
            </a:r>
          </a:p>
        </p:txBody>
      </p:sp>
      <p:sp>
        <p:nvSpPr>
          <p:cNvPr id="491523" name="Text Box 3"/>
          <p:cNvSpPr txBox="1">
            <a:spLocks noChangeArrowheads="1"/>
          </p:cNvSpPr>
          <p:nvPr/>
        </p:nvSpPr>
        <p:spPr bwMode="auto">
          <a:xfrm>
            <a:off x="838200" y="1676400"/>
            <a:ext cx="6705600" cy="3884613"/>
          </a:xfrm>
          <a:prstGeom prst="rect">
            <a:avLst/>
          </a:prstGeom>
          <a:noFill/>
          <a:ln w="9525">
            <a:noFill/>
            <a:miter lim="800000"/>
            <a:headEnd/>
            <a:tailEnd/>
          </a:ln>
          <a:effectLst/>
        </p:spPr>
        <p:txBody>
          <a:bodyPr>
            <a:spAutoFit/>
          </a:bodyPr>
          <a:lstStyle/>
          <a:p>
            <a:r>
              <a:rPr kumimoji="0" lang="en-US" sz="1800" dirty="0">
                <a:latin typeface="Times New Roman" pitchFamily="18" charset="0"/>
              </a:rPr>
              <a:t>  </a:t>
            </a:r>
            <a:r>
              <a:rPr kumimoji="0" lang="en-US" sz="1800" b="0" dirty="0"/>
              <a:t>The PM-CM Team can derive a reasonable estimate on the relative weights to areas, factors and </a:t>
            </a:r>
            <a:r>
              <a:rPr kumimoji="0" lang="en-US" sz="1800" b="0" dirty="0" err="1"/>
              <a:t>subfactors</a:t>
            </a:r>
            <a:r>
              <a:rPr kumimoji="0" lang="en-US" sz="1800" b="0" dirty="0"/>
              <a:t>.</a:t>
            </a:r>
          </a:p>
          <a:p>
            <a:r>
              <a:rPr kumimoji="0" lang="en-US" sz="1800" b="0" dirty="0"/>
              <a:t>  It is an </a:t>
            </a:r>
            <a:r>
              <a:rPr kumimoji="0" lang="en-US" sz="1800" b="0" u="sng" dirty="0"/>
              <a:t>estimate </a:t>
            </a:r>
            <a:r>
              <a:rPr kumimoji="0" lang="en-US" sz="1800" b="0" dirty="0"/>
              <a:t>and should be taken as such accordingly.</a:t>
            </a:r>
          </a:p>
          <a:p>
            <a:r>
              <a:rPr kumimoji="0" lang="en-US" sz="1800" b="0" dirty="0"/>
              <a:t>   This estimate guides the Team by conveying the relative importance of the areas and </a:t>
            </a:r>
            <a:r>
              <a:rPr kumimoji="0" lang="en-US" sz="1800" b="0" dirty="0" err="1"/>
              <a:t>subfactors</a:t>
            </a:r>
            <a:r>
              <a:rPr kumimoji="0" lang="en-US" sz="1800" b="0" dirty="0"/>
              <a:t> that have to be addressed in the proposal. </a:t>
            </a:r>
          </a:p>
          <a:p>
            <a:r>
              <a:rPr kumimoji="0" lang="en-US" sz="1800" b="0" dirty="0"/>
              <a:t>   This estimate can help the Team make decisions for the write up response relative to Section L constraints – aka page count.</a:t>
            </a:r>
          </a:p>
          <a:p>
            <a:r>
              <a:rPr kumimoji="0" lang="en-US" sz="1800" b="0" dirty="0"/>
              <a:t>   A note of caution – the Team should be wary of neglecting less important factors in the quest to achieve a high rating.</a:t>
            </a:r>
          </a:p>
          <a:p>
            <a:r>
              <a:rPr kumimoji="0" lang="en-US" sz="1800" b="0" dirty="0"/>
              <a:t>   All factors are important because a low score on one </a:t>
            </a:r>
            <a:r>
              <a:rPr kumimoji="0" lang="en-US" sz="1800" b="0" dirty="0" err="1"/>
              <a:t>subfactor</a:t>
            </a:r>
            <a:r>
              <a:rPr kumimoji="0" lang="en-US" sz="1800" b="0" dirty="0"/>
              <a:t> will pull down the composite score.</a:t>
            </a:r>
          </a:p>
          <a:p>
            <a:pPr>
              <a:buFontTx/>
              <a:buNone/>
            </a:pPr>
            <a:endParaRPr kumimoji="0" lang="en-US" sz="1200" b="0" i="1" dirty="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55626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381000" y="0"/>
            <a:ext cx="7543800" cy="1143000"/>
          </a:xfrm>
        </p:spPr>
        <p:txBody>
          <a:bodyPr/>
          <a:lstStyle/>
          <a:p>
            <a:pPr algn="ctr"/>
            <a:r>
              <a:rPr lang="en-US" sz="2000" u="sng"/>
              <a:t>RISK MANAGEMENT AND THE BUSINESS PROCESS </a:t>
            </a:r>
            <a:br>
              <a:rPr lang="en-US" sz="2000" u="sng"/>
            </a:br>
            <a:r>
              <a:rPr lang="en-US" sz="2000" u="sng"/>
              <a:t>EVALUATION CRITERIA</a:t>
            </a:r>
          </a:p>
        </p:txBody>
      </p:sp>
      <p:sp>
        <p:nvSpPr>
          <p:cNvPr id="493571" name="Text Box 3"/>
          <p:cNvSpPr txBox="1">
            <a:spLocks noChangeArrowheads="1"/>
          </p:cNvSpPr>
          <p:nvPr/>
        </p:nvSpPr>
        <p:spPr bwMode="auto">
          <a:xfrm>
            <a:off x="609600" y="1568450"/>
            <a:ext cx="7924800" cy="5289550"/>
          </a:xfrm>
          <a:prstGeom prst="rect">
            <a:avLst/>
          </a:prstGeom>
          <a:noFill/>
          <a:ln w="9525">
            <a:noFill/>
            <a:miter lim="800000"/>
            <a:headEnd/>
            <a:tailEnd/>
          </a:ln>
          <a:effectLst/>
        </p:spPr>
        <p:txBody>
          <a:bodyPr>
            <a:spAutoFit/>
          </a:bodyPr>
          <a:lstStyle/>
          <a:p>
            <a:r>
              <a:rPr kumimoji="0" lang="en-US" sz="1800" b="0"/>
              <a:t> </a:t>
            </a:r>
            <a:r>
              <a:rPr kumimoji="0" lang="en-US"/>
              <a:t> </a:t>
            </a:r>
            <a:r>
              <a:rPr kumimoji="0" lang="en-US" sz="1800" b="0"/>
              <a:t>Criteria for cost may be divided into factors and subfactors – typically cost is evaluated for its realism, reasonableness and consistency to the technical proposal.</a:t>
            </a:r>
          </a:p>
          <a:p>
            <a:r>
              <a:rPr kumimoji="0" lang="en-US" sz="1800" b="0"/>
              <a:t>  Section M will indicate whether award will be made to the lowest priced tech acceptable proposal (LPTA) or best value.</a:t>
            </a:r>
          </a:p>
          <a:p>
            <a:r>
              <a:rPr kumimoji="0" lang="en-US" sz="1800" b="0"/>
              <a:t>  Best value refers to an evaluation strategy where trade offs are made relative to cost and other factors.</a:t>
            </a:r>
          </a:p>
          <a:p>
            <a:r>
              <a:rPr kumimoji="0" lang="en-US" sz="1800" b="0"/>
              <a:t>  Best value strategy used more for requirements that are more developmental, less defined, with greater performance risk where technical or past performance is key in source selection.</a:t>
            </a:r>
          </a:p>
          <a:p>
            <a:r>
              <a:rPr kumimoji="0" lang="en-US" sz="1800" b="0"/>
              <a:t>  In this approach – Section M will address if the combined factors other than cost/price are significantly more important, equal to, or significantly less important than cost/price.  Customer can award to other than lowest offeror.</a:t>
            </a:r>
          </a:p>
          <a:p>
            <a:pPr>
              <a:buFontTx/>
              <a:buNone/>
            </a:pPr>
            <a:r>
              <a:rPr kumimoji="0" lang="en-US"/>
              <a:t>	</a:t>
            </a:r>
          </a:p>
          <a:p>
            <a:pPr lvl="1">
              <a:buFontTx/>
              <a:buNone/>
            </a:pPr>
            <a:endParaRPr kumimoji="0" lang="en-US" b="0"/>
          </a:p>
          <a:p>
            <a:pPr lvl="1">
              <a:buFontTx/>
              <a:buNone/>
            </a:pPr>
            <a:endParaRPr kumimoji="0" lang="en-US" b="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55626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p:txBody>
          <a:bodyPr/>
          <a:lstStyle/>
          <a:p>
            <a:pPr algn="ctr"/>
            <a:r>
              <a:rPr lang="en-US" sz="2900"/>
              <a:t>CONTRACT TYPES</a:t>
            </a:r>
          </a:p>
        </p:txBody>
      </p:sp>
      <p:sp>
        <p:nvSpPr>
          <p:cNvPr id="460803" name="Rectangle 3"/>
          <p:cNvSpPr>
            <a:spLocks noGrp="1" noChangeArrowheads="1"/>
          </p:cNvSpPr>
          <p:nvPr>
            <p:ph type="body" idx="1"/>
          </p:nvPr>
        </p:nvSpPr>
        <p:spPr/>
        <p:txBody>
          <a:bodyPr/>
          <a:lstStyle/>
          <a:p>
            <a:r>
              <a:rPr lang="en-US" sz="1800"/>
              <a:t>The type of effort to be done will drive the level of risk the customer is willing to assume/share and thus, will dictate the contract type.</a:t>
            </a:r>
          </a:p>
          <a:p>
            <a:r>
              <a:rPr lang="en-US" sz="2000"/>
              <a:t>Two Basic Pricing Arrangements:</a:t>
            </a:r>
          </a:p>
          <a:p>
            <a:pPr>
              <a:buFont typeface="Wingdings" pitchFamily="2" charset="2"/>
              <a:buNone/>
            </a:pPr>
            <a:endParaRPr lang="en-US" sz="2000"/>
          </a:p>
          <a:p>
            <a:pPr lvl="1"/>
            <a:r>
              <a:rPr lang="en-US" sz="2000"/>
              <a:t>Fixed Price</a:t>
            </a:r>
          </a:p>
          <a:p>
            <a:pPr lvl="2"/>
            <a:r>
              <a:rPr lang="en-US" sz="2000"/>
              <a:t>FFP, FFP/EPA, FP+AF, FP+I, FF Rate</a:t>
            </a:r>
          </a:p>
          <a:p>
            <a:pPr lvl="2">
              <a:buFont typeface="Wingdings" pitchFamily="2" charset="2"/>
              <a:buNone/>
            </a:pPr>
            <a:endParaRPr lang="en-US" sz="1800"/>
          </a:p>
          <a:p>
            <a:pPr lvl="1"/>
            <a:r>
              <a:rPr lang="en-US" sz="2000"/>
              <a:t>Cost Reimbursement</a:t>
            </a:r>
          </a:p>
          <a:p>
            <a:pPr lvl="2"/>
            <a:r>
              <a:rPr lang="en-US" sz="2000"/>
              <a:t>CR, CPFF, CPIF, CPAF, Cost-Share</a:t>
            </a:r>
          </a:p>
          <a:p>
            <a:pPr lvl="2"/>
            <a:r>
              <a:rPr lang="en-US" sz="2000"/>
              <a:t>T&amp;M, LH</a:t>
            </a:r>
          </a:p>
          <a:p>
            <a:endParaRPr lang="en-US" sz="2000" b="1">
              <a:solidFill>
                <a:schemeClr val="hlink"/>
              </a:solidFill>
            </a:endParaRPr>
          </a:p>
          <a:p>
            <a:pPr>
              <a:buFont typeface="Wingdings" pitchFamily="2" charset="2"/>
              <a:buNone/>
            </a:pPr>
            <a:endParaRPr lang="en-US" sz="1800"/>
          </a:p>
        </p:txBody>
      </p:sp>
      <p:pic>
        <p:nvPicPr>
          <p:cNvPr id="7" name="Picture 6" descr="C:\Documents and Settings\Joe Hidalgo\My Documents\FIRSTTEAM\FIRST TEAM Solutions\FIRST TEAM SOLUTIONS LOGO.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0" y="5334000"/>
            <a:ext cx="2057400" cy="10763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p:txBody>
          <a:bodyPr/>
          <a:lstStyle/>
          <a:p>
            <a:pPr algn="ctr"/>
            <a:r>
              <a:rPr lang="en-US" sz="2900"/>
              <a:t>CONTRACT TYPES</a:t>
            </a:r>
          </a:p>
        </p:txBody>
      </p:sp>
      <p:sp>
        <p:nvSpPr>
          <p:cNvPr id="463875" name="Rectangle 3"/>
          <p:cNvSpPr>
            <a:spLocks noGrp="1" noChangeArrowheads="1"/>
          </p:cNvSpPr>
          <p:nvPr>
            <p:ph type="body" idx="1"/>
          </p:nvPr>
        </p:nvSpPr>
        <p:spPr/>
        <p:txBody>
          <a:bodyPr/>
          <a:lstStyle/>
          <a:p>
            <a:r>
              <a:rPr lang="en-US" sz="1800"/>
              <a:t>Firm Fixed Price: Failure is not an option</a:t>
            </a:r>
          </a:p>
          <a:p>
            <a:pPr>
              <a:buFont typeface="Wingdings" pitchFamily="2" charset="2"/>
              <a:buNone/>
            </a:pPr>
            <a:endParaRPr lang="en-US" sz="1800"/>
          </a:p>
          <a:p>
            <a:r>
              <a:rPr lang="en-US" sz="1800"/>
              <a:t>Time &amp; Materials:  We can’t fail as long as we show up for work.</a:t>
            </a:r>
          </a:p>
          <a:p>
            <a:pPr>
              <a:buFont typeface="Wingdings" pitchFamily="2" charset="2"/>
              <a:buNone/>
            </a:pPr>
            <a:endParaRPr lang="en-US" sz="1800"/>
          </a:p>
          <a:p>
            <a:r>
              <a:rPr lang="en-US" sz="1800"/>
              <a:t>Cost Reimbursable:  We will give it our best try, but failure may be an option</a:t>
            </a:r>
          </a:p>
          <a:p>
            <a:pPr>
              <a:buFont typeface="Wingdings" pitchFamily="2" charset="2"/>
              <a:buNone/>
            </a:pPr>
            <a:endParaRPr lang="en-US" sz="1800"/>
          </a:p>
          <a:p>
            <a:r>
              <a:rPr lang="en-US" sz="1800"/>
              <a:t>The SOW:</a:t>
            </a:r>
          </a:p>
          <a:p>
            <a:pPr lvl="1"/>
            <a:r>
              <a:rPr lang="en-US" sz="1800"/>
              <a:t>First and most important basis for pricing arrangement selection.</a:t>
            </a:r>
          </a:p>
          <a:p>
            <a:pPr lvl="1"/>
            <a:r>
              <a:rPr lang="en-US" sz="1800"/>
              <a:t>The pricing arrangement must be consistent with the SOW in its final form.</a:t>
            </a:r>
          </a:p>
          <a:p>
            <a:pPr lvl="1">
              <a:buFont typeface="Wingdings" pitchFamily="2" charset="2"/>
              <a:buNone/>
            </a:pPr>
            <a:endParaRPr lang="en-US" sz="1800"/>
          </a:p>
        </p:txBody>
      </p:sp>
      <p:sp>
        <p:nvSpPr>
          <p:cNvPr id="463877" name="Text Box 5"/>
          <p:cNvSpPr txBox="1">
            <a:spLocks noChangeArrowheads="1"/>
          </p:cNvSpPr>
          <p:nvPr/>
        </p:nvSpPr>
        <p:spPr bwMode="auto">
          <a:xfrm>
            <a:off x="685800" y="4191000"/>
            <a:ext cx="7635875" cy="457200"/>
          </a:xfrm>
          <a:prstGeom prst="rect">
            <a:avLst/>
          </a:prstGeom>
          <a:noFill/>
          <a:ln w="9525">
            <a:noFill/>
            <a:miter lim="800000"/>
            <a:headEnd/>
            <a:tailEnd/>
          </a:ln>
          <a:effectLst/>
        </p:spPr>
        <p:txBody>
          <a:bodyPr>
            <a:spAutoFit/>
          </a:bodyPr>
          <a:lstStyle/>
          <a:p>
            <a:endParaRPr lang="en-US"/>
          </a:p>
        </p:txBody>
      </p:sp>
      <p:pic>
        <p:nvPicPr>
          <p:cNvPr id="8" name="Picture 7" descr="C:\Documents and Settings\Joe Hidalgo\My Documents\FIRSTTEAM\FIRST TEAM Solutions\FIRST TEAM SOLUTIONS LOGO.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0" y="5410200"/>
            <a:ext cx="2057400" cy="1076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a:t>TOPICS</a:t>
            </a:r>
          </a:p>
        </p:txBody>
      </p:sp>
      <p:sp>
        <p:nvSpPr>
          <p:cNvPr id="479236" name="Text Box 4"/>
          <p:cNvSpPr txBox="1">
            <a:spLocks noChangeArrowheads="1"/>
          </p:cNvSpPr>
          <p:nvPr/>
        </p:nvSpPr>
        <p:spPr bwMode="auto">
          <a:xfrm>
            <a:off x="1295400" y="1905000"/>
            <a:ext cx="6858000" cy="2751522"/>
          </a:xfrm>
          <a:prstGeom prst="rect">
            <a:avLst/>
          </a:prstGeom>
          <a:noFill/>
          <a:ln w="9525">
            <a:noFill/>
            <a:miter lim="800000"/>
            <a:headEnd/>
            <a:tailEnd/>
          </a:ln>
          <a:effectLst/>
        </p:spPr>
        <p:txBody>
          <a:bodyPr>
            <a:spAutoFit/>
          </a:bodyPr>
          <a:lstStyle/>
          <a:p>
            <a:r>
              <a:rPr kumimoji="0" lang="en-US" b="0" dirty="0"/>
              <a:t>The PM – CM Team</a:t>
            </a:r>
          </a:p>
          <a:p>
            <a:r>
              <a:rPr kumimoji="0" lang="en-US" b="0" dirty="0"/>
              <a:t>The Business Process</a:t>
            </a:r>
          </a:p>
          <a:p>
            <a:r>
              <a:rPr kumimoji="0" lang="en-US" b="0" dirty="0"/>
              <a:t>Risk Management and The Solicitation</a:t>
            </a:r>
          </a:p>
          <a:p>
            <a:r>
              <a:rPr kumimoji="0" lang="en-US" b="0" dirty="0"/>
              <a:t>Contract Types</a:t>
            </a:r>
          </a:p>
          <a:p>
            <a:r>
              <a:rPr kumimoji="0" lang="en-US" b="0" dirty="0"/>
              <a:t>Terms and Conditions</a:t>
            </a:r>
          </a:p>
          <a:p>
            <a:pPr>
              <a:buFontTx/>
              <a:buNone/>
            </a:pPr>
            <a:endParaRPr kumimoji="0" lang="en-US" sz="2800" dirty="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3340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p:txBody>
          <a:bodyPr/>
          <a:lstStyle/>
          <a:p>
            <a:pPr algn="ctr"/>
            <a:r>
              <a:rPr lang="en-US" sz="2900"/>
              <a:t>CONTRACT TYPES</a:t>
            </a:r>
          </a:p>
        </p:txBody>
      </p:sp>
      <p:sp>
        <p:nvSpPr>
          <p:cNvPr id="464901" name="Rectangle 5"/>
          <p:cNvSpPr>
            <a:spLocks noChangeArrowheads="1"/>
          </p:cNvSpPr>
          <p:nvPr/>
        </p:nvSpPr>
        <p:spPr bwMode="auto">
          <a:xfrm>
            <a:off x="533400" y="3810000"/>
            <a:ext cx="8153400" cy="2430463"/>
          </a:xfrm>
          <a:prstGeom prst="rect">
            <a:avLst/>
          </a:prstGeom>
          <a:noFill/>
          <a:ln w="9525">
            <a:noFill/>
            <a:miter lim="800000"/>
            <a:headEnd/>
            <a:tailEnd/>
          </a:ln>
          <a:effectLst/>
        </p:spPr>
        <p:txBody>
          <a:bodyPr>
            <a:spAutoFit/>
          </a:bodyPr>
          <a:lstStyle/>
          <a:p>
            <a:pPr eaLnBrk="0" hangingPunct="0">
              <a:spcBef>
                <a:spcPct val="50000"/>
              </a:spcBef>
              <a:buFontTx/>
              <a:buNone/>
            </a:pPr>
            <a:endParaRPr kumimoji="0" lang="en-US" sz="1800" b="0"/>
          </a:p>
          <a:p>
            <a:pPr eaLnBrk="0" hangingPunct="0">
              <a:spcBef>
                <a:spcPct val="50000"/>
              </a:spcBef>
              <a:buFontTx/>
              <a:buNone/>
            </a:pPr>
            <a:endParaRPr kumimoji="0" lang="en-US" sz="1800" b="0"/>
          </a:p>
          <a:p>
            <a:pPr eaLnBrk="0" hangingPunct="0">
              <a:spcBef>
                <a:spcPct val="50000"/>
              </a:spcBef>
              <a:buFontTx/>
              <a:buNone/>
            </a:pPr>
            <a:endParaRPr kumimoji="0" lang="en-US" sz="1800" b="0"/>
          </a:p>
          <a:p>
            <a:pPr eaLnBrk="0" hangingPunct="0">
              <a:spcBef>
                <a:spcPct val="50000"/>
              </a:spcBef>
            </a:pPr>
            <a:endParaRPr kumimoji="0" lang="en-US" sz="1800" b="0"/>
          </a:p>
          <a:p>
            <a:pPr eaLnBrk="0" hangingPunct="0">
              <a:spcBef>
                <a:spcPct val="50000"/>
              </a:spcBef>
              <a:buFontTx/>
              <a:buNone/>
            </a:pPr>
            <a:endParaRPr kumimoji="0" lang="en-US" sz="1800" b="0"/>
          </a:p>
          <a:p>
            <a:pPr eaLnBrk="0" hangingPunct="0">
              <a:spcBef>
                <a:spcPct val="50000"/>
              </a:spcBef>
            </a:pPr>
            <a:endParaRPr kumimoji="0" lang="en-US" sz="1800" b="0"/>
          </a:p>
        </p:txBody>
      </p:sp>
      <p:sp>
        <p:nvSpPr>
          <p:cNvPr id="464909" name="Rectangle 13"/>
          <p:cNvSpPr>
            <a:spLocks noChangeArrowheads="1"/>
          </p:cNvSpPr>
          <p:nvPr/>
        </p:nvSpPr>
        <p:spPr bwMode="auto">
          <a:xfrm>
            <a:off x="685800" y="1752600"/>
            <a:ext cx="7467600" cy="4325938"/>
          </a:xfrm>
          <a:prstGeom prst="rect">
            <a:avLst/>
          </a:prstGeom>
          <a:noFill/>
          <a:ln w="9525">
            <a:noFill/>
            <a:miter lim="800000"/>
            <a:headEnd/>
            <a:tailEnd/>
          </a:ln>
          <a:effectLst/>
        </p:spPr>
        <p:txBody>
          <a:bodyPr>
            <a:spAutoFit/>
          </a:bodyPr>
          <a:lstStyle/>
          <a:p>
            <a:r>
              <a:rPr kumimoji="0" lang="en-US" sz="1800" b="0"/>
              <a:t>Fixed Price</a:t>
            </a:r>
          </a:p>
          <a:p>
            <a:pPr lvl="1"/>
            <a:r>
              <a:rPr kumimoji="0" lang="en-US" sz="1800" b="0"/>
              <a:t>Principle Risks:  None, Contractor assumes all cost risk.</a:t>
            </a:r>
          </a:p>
          <a:p>
            <a:pPr lvl="1"/>
            <a:r>
              <a:rPr kumimoji="0" lang="en-US" sz="1800" b="0"/>
              <a:t>Use When:  The requirement is well-defined. </a:t>
            </a:r>
          </a:p>
          <a:p>
            <a:pPr lvl="1">
              <a:buFontTx/>
              <a:buNone/>
            </a:pPr>
            <a:r>
              <a:rPr kumimoji="0" lang="en-US" sz="1800" b="0"/>
              <a:t>	Contractors are experienced in meeting the fixed price.</a:t>
            </a:r>
          </a:p>
          <a:p>
            <a:pPr lvl="1">
              <a:buFontTx/>
              <a:buNone/>
            </a:pPr>
            <a:r>
              <a:rPr kumimoji="0" lang="en-US" sz="1800" b="0"/>
              <a:t>	Market conditions are stable. </a:t>
            </a:r>
          </a:p>
          <a:p>
            <a:pPr lvl="1">
              <a:buFontTx/>
              <a:buNone/>
            </a:pPr>
            <a:r>
              <a:rPr kumimoji="0" lang="en-US" sz="1800" b="0"/>
              <a:t>	Financial risks are otherwise insignificant. </a:t>
            </a:r>
          </a:p>
          <a:p>
            <a:pPr lvl="1"/>
            <a:r>
              <a:rPr kumimoji="0" lang="en-US" sz="1800" b="0"/>
              <a:t>Elements:  A firm fixed-price for each line item or one or more groupings of line items.</a:t>
            </a:r>
          </a:p>
          <a:p>
            <a:pPr lvl="1">
              <a:buFontTx/>
              <a:buNone/>
            </a:pPr>
            <a:r>
              <a:rPr kumimoji="0" lang="en-US" sz="1800" b="0">
                <a:cs typeface="Arial" charset="0"/>
              </a:rPr>
              <a:t>•</a:t>
            </a:r>
            <a:r>
              <a:rPr kumimoji="0" lang="en-US" sz="1800" b="0"/>
              <a:t>Contractor is required to: Provide acceptable deliverable at the time, place and price specified in the contract. </a:t>
            </a:r>
          </a:p>
          <a:p>
            <a:pPr>
              <a:buFontTx/>
              <a:buNone/>
            </a:pPr>
            <a:endParaRPr kumimoji="0" lang="en-US" sz="1800" b="0"/>
          </a:p>
          <a:p>
            <a:pPr>
              <a:buFontTx/>
              <a:buNone/>
            </a:pPr>
            <a:endParaRPr kumimoji="0" lang="en-US" sz="1800" b="0"/>
          </a:p>
          <a:p>
            <a:pPr algn="ctr">
              <a:buFontTx/>
              <a:buNone/>
            </a:pPr>
            <a:r>
              <a:rPr kumimoji="0" lang="en-US" b="0"/>
              <a:t>				</a:t>
            </a:r>
          </a:p>
        </p:txBody>
      </p:sp>
      <p:pic>
        <p:nvPicPr>
          <p:cNvPr id="8" name="Picture 7" descr="C:\Documents and Settings\Joe Hidalgo\My Documents\FIRSTTEAM\FIRST TEAM Solutions\FIRST TEAM SOLUTIONS LOGO.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0" y="5334000"/>
            <a:ext cx="2057400" cy="107632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381000" y="0"/>
            <a:ext cx="7543800" cy="1143000"/>
          </a:xfrm>
        </p:spPr>
        <p:txBody>
          <a:bodyPr/>
          <a:lstStyle/>
          <a:p>
            <a:pPr algn="ctr"/>
            <a:r>
              <a:rPr lang="en-US" sz="2900"/>
              <a:t>CONTRACT TYPES</a:t>
            </a:r>
          </a:p>
        </p:txBody>
      </p:sp>
      <p:sp>
        <p:nvSpPr>
          <p:cNvPr id="458756" name="Text Box 4"/>
          <p:cNvSpPr txBox="1">
            <a:spLocks noChangeArrowheads="1"/>
          </p:cNvSpPr>
          <p:nvPr/>
        </p:nvSpPr>
        <p:spPr bwMode="auto">
          <a:xfrm>
            <a:off x="990600" y="1524000"/>
            <a:ext cx="7696200" cy="4573588"/>
          </a:xfrm>
          <a:prstGeom prst="rect">
            <a:avLst/>
          </a:prstGeom>
          <a:noFill/>
          <a:ln w="9525">
            <a:noFill/>
            <a:miter lim="800000"/>
            <a:headEnd/>
            <a:tailEnd/>
          </a:ln>
          <a:effectLst/>
        </p:spPr>
        <p:txBody>
          <a:bodyPr>
            <a:spAutoFit/>
          </a:bodyPr>
          <a:lstStyle/>
          <a:p>
            <a:r>
              <a:rPr kumimoji="0" lang="en-US" sz="1800" b="0"/>
              <a:t>Firm Fixed Price Level of Effort</a:t>
            </a:r>
          </a:p>
          <a:p>
            <a:r>
              <a:rPr kumimoji="0" lang="en-US" sz="1600" b="0"/>
              <a:t>  Supporting customer in a Statement of Work where the requirement is generally defined – for example – customer may ask (via SOW) to perform Engineering tasks such as requirements analysis, integration, design implementation, and documentation.  Typically responsive to a Customer Tech Monitor.  An analysis, study and or report is provided to customer with your input.</a:t>
            </a:r>
            <a:endParaRPr kumimoji="0" lang="en-US" sz="1600" b="0">
              <a:sym typeface="Symbol" pitchFamily="18" charset="2"/>
            </a:endParaRPr>
          </a:p>
          <a:p>
            <a:r>
              <a:rPr kumimoji="0" lang="en-US" sz="1600" b="0"/>
              <a:t>  Delivering hours only (typically no materials; travel may be included as cost reimbursement) for a Period of Performance.</a:t>
            </a:r>
            <a:endParaRPr kumimoji="0" lang="en-US" sz="1600" b="0">
              <a:sym typeface="Symbol" pitchFamily="18" charset="2"/>
            </a:endParaRPr>
          </a:p>
          <a:p>
            <a:r>
              <a:rPr kumimoji="0" lang="en-US" sz="1600" b="0"/>
              <a:t>  A Composite Rate is developed and negotiated on the contract based upon the labor categories  that will work the task and has overhead, G&amp;A, COM and profit built in.  You </a:t>
            </a:r>
            <a:r>
              <a:rPr kumimoji="0" lang="en-US" sz="1600" b="0" u="sng"/>
              <a:t>can make additional profit here</a:t>
            </a:r>
            <a:r>
              <a:rPr kumimoji="0" lang="en-US" sz="1600" b="0"/>
              <a:t> by having a lower “actuals”expenditure rate labor mix – in other words – a labor mix that will achieve a lower composite rate.  The delta below the contract rate is profit.</a:t>
            </a:r>
            <a:endParaRPr kumimoji="0" lang="en-US" sz="1600" b="0">
              <a:sym typeface="Symbol" pitchFamily="18" charset="2"/>
            </a:endParaRPr>
          </a:p>
          <a:p>
            <a:r>
              <a:rPr kumimoji="0" lang="en-US" sz="1600" b="0"/>
              <a:t>  Payment based upon hours delivered times the composite rate for labor plus cost reimbursement for material, travel and ODC.</a:t>
            </a:r>
          </a:p>
          <a:p>
            <a:pPr>
              <a:buFontTx/>
              <a:buNone/>
            </a:pPr>
            <a:endParaRPr kumimoji="0" lang="en-US" sz="1600" b="0"/>
          </a:p>
          <a:p>
            <a:pPr>
              <a:buFontTx/>
              <a:buNone/>
            </a:pPr>
            <a:r>
              <a:rPr kumimoji="0" lang="en-US" sz="1600"/>
              <a:t>  </a:t>
            </a:r>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56388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a:xfrm>
            <a:off x="381000" y="0"/>
            <a:ext cx="7543800" cy="1143000"/>
          </a:xfrm>
        </p:spPr>
        <p:txBody>
          <a:bodyPr/>
          <a:lstStyle/>
          <a:p>
            <a:pPr algn="ctr"/>
            <a:r>
              <a:rPr lang="en-US" sz="2900"/>
              <a:t>CONTRACT TYPES</a:t>
            </a:r>
          </a:p>
        </p:txBody>
      </p:sp>
      <p:sp>
        <p:nvSpPr>
          <p:cNvPr id="487428" name="Text Box 4"/>
          <p:cNvSpPr txBox="1">
            <a:spLocks noChangeArrowheads="1"/>
          </p:cNvSpPr>
          <p:nvPr/>
        </p:nvSpPr>
        <p:spPr bwMode="auto">
          <a:xfrm>
            <a:off x="533400" y="1447800"/>
            <a:ext cx="8153400" cy="4249738"/>
          </a:xfrm>
          <a:prstGeom prst="rect">
            <a:avLst/>
          </a:prstGeom>
          <a:noFill/>
          <a:ln w="9525">
            <a:noFill/>
            <a:miter lim="800000"/>
            <a:headEnd/>
            <a:tailEnd/>
          </a:ln>
          <a:effectLst/>
        </p:spPr>
        <p:txBody>
          <a:bodyPr>
            <a:spAutoFit/>
          </a:bodyPr>
          <a:lstStyle/>
          <a:p>
            <a:r>
              <a:rPr kumimoji="0" lang="en-US" sz="1800" b="0"/>
              <a:t>Cost Plus Award Fee</a:t>
            </a:r>
          </a:p>
          <a:p>
            <a:pPr lvl="1"/>
            <a:r>
              <a:rPr kumimoji="0" lang="en-US" sz="1800" b="0"/>
              <a:t>Principle Risks: Highly uncertain &amp; speculative labor hours, labor mix, material requirements (and other things) necessary to perform contract. Buyer assumes risks inherent in contract; benefiting if actual cost is lower than expected cost; losing if work cannot be completed within expected cost of performance. </a:t>
            </a:r>
          </a:p>
          <a:p>
            <a:pPr lvl="1"/>
            <a:r>
              <a:rPr kumimoji="0" lang="en-US" sz="1800" b="0"/>
              <a:t>Use When: Objective incentive targets are not feasible for critical aspects of performance. Judgmental standards can be fairly applied. Potential fee would provide a meaningful incentive. </a:t>
            </a:r>
          </a:p>
          <a:p>
            <a:pPr lvl="1"/>
            <a:r>
              <a:rPr kumimoji="0" lang="en-US" sz="1800" b="0"/>
              <a:t>Elements: Target cost; Standards for evaluating performance; Base &amp; maximum fee; Procedures for adjusting fee, based on performance against standards.</a:t>
            </a:r>
          </a:p>
          <a:p>
            <a:pPr lvl="1"/>
            <a:r>
              <a:rPr kumimoji="0" lang="en-US" sz="1800" b="0"/>
              <a:t>Contractor is required to: Make good faith effort to meet Buyer's needs within estimated cost in the Schedule.</a:t>
            </a:r>
            <a:r>
              <a:rPr kumimoji="0" lang="en-US"/>
              <a:t> </a:t>
            </a:r>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3400" y="5781675"/>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a:xfrm>
            <a:off x="381000" y="0"/>
            <a:ext cx="7543800" cy="1143000"/>
          </a:xfrm>
        </p:spPr>
        <p:txBody>
          <a:bodyPr/>
          <a:lstStyle/>
          <a:p>
            <a:pPr algn="ctr"/>
            <a:r>
              <a:rPr lang="en-US" sz="2900"/>
              <a:t>CONTRACT TYPES</a:t>
            </a:r>
          </a:p>
        </p:txBody>
      </p:sp>
      <p:sp>
        <p:nvSpPr>
          <p:cNvPr id="475140" name="Text Box 4"/>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475141" name="Rectangle 5"/>
          <p:cNvSpPr>
            <a:spLocks noChangeArrowheads="1"/>
          </p:cNvSpPr>
          <p:nvPr/>
        </p:nvSpPr>
        <p:spPr bwMode="auto">
          <a:xfrm>
            <a:off x="914400" y="1447800"/>
            <a:ext cx="7543800" cy="4325938"/>
          </a:xfrm>
          <a:prstGeom prst="rect">
            <a:avLst/>
          </a:prstGeom>
          <a:noFill/>
          <a:ln w="9525">
            <a:noFill/>
            <a:miter lim="800000"/>
            <a:headEnd/>
            <a:tailEnd/>
          </a:ln>
          <a:effectLst/>
        </p:spPr>
        <p:txBody>
          <a:bodyPr>
            <a:spAutoFit/>
          </a:bodyPr>
          <a:lstStyle/>
          <a:p>
            <a:pPr lvl="2"/>
            <a:r>
              <a:rPr kumimoji="0" lang="en-US" sz="1800" b="0"/>
              <a:t>  Cost Plus Award Fee</a:t>
            </a:r>
          </a:p>
          <a:p>
            <a:pPr lvl="1"/>
            <a:r>
              <a:rPr kumimoji="0" lang="en-US" sz="1800" b="0"/>
              <a:t>Contractor Incentive:  Realizes a higher fee by meeting judgmental performance standards. </a:t>
            </a:r>
          </a:p>
          <a:p>
            <a:pPr lvl="1"/>
            <a:endParaRPr kumimoji="0" lang="en-US" sz="1800" b="0"/>
          </a:p>
          <a:p>
            <a:pPr lvl="1"/>
            <a:r>
              <a:rPr kumimoji="0" lang="en-US" sz="1800" b="0"/>
              <a:t>Typical Application:  Large scale research study. </a:t>
            </a:r>
          </a:p>
          <a:p>
            <a:pPr lvl="1"/>
            <a:endParaRPr kumimoji="0" lang="en-US" sz="1800" b="0"/>
          </a:p>
          <a:p>
            <a:pPr lvl="1"/>
            <a:r>
              <a:rPr kumimoji="0" lang="en-US" sz="1800" b="0"/>
              <a:t>Primary Limitations: Contractor must have adequate accounting system. Buyer must exercise surveillance during performance to ensure use of efficient methods &amp; cost controls. Must be negotiated.  Must be justified.  Statutory &amp; regulatory limits on fees that may be negotiated. Must include applicable Limitation of Cost clause at FAR 52.232-20 through 23. </a:t>
            </a:r>
          </a:p>
          <a:p>
            <a:pPr lvl="1"/>
            <a:endParaRPr kumimoji="0" lang="en-US" sz="1800" b="0"/>
          </a:p>
          <a:p>
            <a:pPr lvl="1"/>
            <a:r>
              <a:rPr kumimoji="0" lang="en-US" sz="1800" b="0"/>
              <a:t>Variants:  None.</a:t>
            </a:r>
            <a:r>
              <a:rPr kumimoji="0" lang="en-US" sz="1800"/>
              <a:t> </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5781675"/>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a:xfrm>
            <a:off x="381000" y="0"/>
            <a:ext cx="7543800" cy="1143000"/>
          </a:xfrm>
        </p:spPr>
        <p:txBody>
          <a:bodyPr/>
          <a:lstStyle/>
          <a:p>
            <a:pPr algn="ctr"/>
            <a:r>
              <a:rPr lang="en-US" sz="3300"/>
              <a:t>CONTRACT TYPES</a:t>
            </a:r>
          </a:p>
        </p:txBody>
      </p:sp>
      <p:sp>
        <p:nvSpPr>
          <p:cNvPr id="523267" name="Text Box 3"/>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523268" name="Rectangle 4"/>
          <p:cNvSpPr>
            <a:spLocks noChangeArrowheads="1"/>
          </p:cNvSpPr>
          <p:nvPr/>
        </p:nvSpPr>
        <p:spPr bwMode="auto">
          <a:xfrm>
            <a:off x="914400" y="1447800"/>
            <a:ext cx="7543800" cy="3665538"/>
          </a:xfrm>
          <a:prstGeom prst="rect">
            <a:avLst/>
          </a:prstGeom>
          <a:noFill/>
          <a:ln w="9525">
            <a:noFill/>
            <a:miter lim="800000"/>
            <a:headEnd/>
            <a:tailEnd/>
          </a:ln>
          <a:effectLst/>
        </p:spPr>
        <p:txBody>
          <a:bodyPr>
            <a:spAutoFit/>
          </a:bodyPr>
          <a:lstStyle/>
          <a:p>
            <a:pPr lvl="2"/>
            <a:r>
              <a:rPr kumimoji="0" lang="en-US" sz="1800" b="0"/>
              <a:t>  Cost Plus Fixed Fee</a:t>
            </a:r>
          </a:p>
          <a:p>
            <a:pPr lvl="1"/>
            <a:r>
              <a:rPr kumimoji="0" lang="en-US" sz="1800" b="0"/>
              <a:t>Principle Risks:  Highly uncertain &amp; speculative labor hours, labor mix, material requirements (and other things) necessary to perform contract.  Buyer assumes risks inherent in contract; benefiting if actual cost is lower than expected cost; losing if work cannot be completed within expected cost of performance. </a:t>
            </a:r>
          </a:p>
          <a:p>
            <a:pPr lvl="1">
              <a:buFontTx/>
              <a:buNone/>
            </a:pPr>
            <a:endParaRPr kumimoji="0" lang="en-US" sz="1800" b="0"/>
          </a:p>
          <a:p>
            <a:pPr lvl="1"/>
            <a:r>
              <a:rPr kumimoji="0" lang="en-US" sz="1800" b="0"/>
              <a:t>Use When: Relating fee to performance (e.g., to actual costs) would be unworkable or of marginal utility. </a:t>
            </a:r>
          </a:p>
          <a:p>
            <a:pPr lvl="1"/>
            <a:r>
              <a:rPr kumimoji="0" lang="en-US" sz="1800" b="0"/>
              <a:t>Elements:  Target cost; Fixed fee.</a:t>
            </a:r>
          </a:p>
          <a:p>
            <a:pPr lvl="1"/>
            <a:r>
              <a:rPr kumimoji="0" lang="en-US" sz="1800" b="0"/>
              <a:t>Contractor is required to: Make good faith effort to meet Buyer's needs within estimated cost in the Schedule.</a:t>
            </a:r>
            <a:r>
              <a:rPr kumimoji="0" lang="en-US" sz="1800"/>
              <a:t> </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3340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title"/>
          </p:nvPr>
        </p:nvSpPr>
        <p:spPr>
          <a:xfrm>
            <a:off x="381000" y="0"/>
            <a:ext cx="7543800" cy="1143000"/>
          </a:xfrm>
        </p:spPr>
        <p:txBody>
          <a:bodyPr/>
          <a:lstStyle/>
          <a:p>
            <a:pPr algn="ctr"/>
            <a:r>
              <a:rPr lang="en-US" sz="3300"/>
              <a:t>CONTRACT TYPES</a:t>
            </a:r>
          </a:p>
        </p:txBody>
      </p:sp>
      <p:sp>
        <p:nvSpPr>
          <p:cNvPr id="525315" name="Text Box 3"/>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525316" name="Rectangle 4"/>
          <p:cNvSpPr>
            <a:spLocks noChangeArrowheads="1"/>
          </p:cNvSpPr>
          <p:nvPr/>
        </p:nvSpPr>
        <p:spPr bwMode="auto">
          <a:xfrm>
            <a:off x="914400" y="1447800"/>
            <a:ext cx="7543800" cy="4325938"/>
          </a:xfrm>
          <a:prstGeom prst="rect">
            <a:avLst/>
          </a:prstGeom>
          <a:noFill/>
          <a:ln w="9525">
            <a:noFill/>
            <a:miter lim="800000"/>
            <a:headEnd/>
            <a:tailEnd/>
          </a:ln>
          <a:effectLst/>
        </p:spPr>
        <p:txBody>
          <a:bodyPr>
            <a:spAutoFit/>
          </a:bodyPr>
          <a:lstStyle/>
          <a:p>
            <a:r>
              <a:rPr kumimoji="0" lang="en-US" sz="1800" b="0"/>
              <a:t>Cost Plus Fixed Fee</a:t>
            </a:r>
          </a:p>
          <a:p>
            <a:pPr lvl="1"/>
            <a:r>
              <a:rPr kumimoji="0" lang="en-US" sz="1800" b="0"/>
              <a:t>Contractor Incentive:  Realizes a higher rate of return (i.e., fee divided by total cost) as total cost decreases. </a:t>
            </a:r>
          </a:p>
          <a:p>
            <a:pPr lvl="1"/>
            <a:endParaRPr kumimoji="0" lang="en-US" sz="1800" b="0"/>
          </a:p>
          <a:p>
            <a:pPr lvl="1"/>
            <a:r>
              <a:rPr kumimoji="0" lang="en-US" sz="1800" b="0"/>
              <a:t>Typical Application:  Research study.</a:t>
            </a:r>
          </a:p>
          <a:p>
            <a:pPr lvl="1"/>
            <a:endParaRPr kumimoji="0" lang="en-US" sz="1800" b="0"/>
          </a:p>
          <a:p>
            <a:pPr lvl="1"/>
            <a:r>
              <a:rPr kumimoji="0" lang="en-US" sz="1800" b="0"/>
              <a:t>Primary Limitations: Contractor must have adequate accounting system.  Buyer must exercise surveillance during performance to ensure use of efficient methods &amp; cost controls. Must be negotiated.  Must be justified.  Statutory &amp; regulatory limits on fees that may be negotiated. Must include  applicable Limitation of Cost clause at FAR 52.232-20 through 23. </a:t>
            </a:r>
          </a:p>
          <a:p>
            <a:pPr lvl="1"/>
            <a:endParaRPr kumimoji="0" lang="en-US" sz="1800" b="0"/>
          </a:p>
          <a:p>
            <a:pPr lvl="1"/>
            <a:r>
              <a:rPr kumimoji="0" lang="en-US" sz="1800" b="0"/>
              <a:t>Variants:  Completion or term contract.</a:t>
            </a:r>
            <a:r>
              <a:rPr kumimoji="0" lang="en-US" sz="1800"/>
              <a:t> </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5781675"/>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a:xfrm>
            <a:off x="381000" y="0"/>
            <a:ext cx="7543800" cy="1143000"/>
          </a:xfrm>
        </p:spPr>
        <p:txBody>
          <a:bodyPr/>
          <a:lstStyle/>
          <a:p>
            <a:pPr algn="ctr"/>
            <a:r>
              <a:rPr lang="en-US" sz="3300"/>
              <a:t>CONTRACT TYPES</a:t>
            </a:r>
          </a:p>
        </p:txBody>
      </p:sp>
      <p:sp>
        <p:nvSpPr>
          <p:cNvPr id="527363" name="Text Box 3"/>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527364" name="Rectangle 4"/>
          <p:cNvSpPr>
            <a:spLocks noChangeArrowheads="1"/>
          </p:cNvSpPr>
          <p:nvPr/>
        </p:nvSpPr>
        <p:spPr bwMode="auto">
          <a:xfrm>
            <a:off x="533400" y="1752600"/>
            <a:ext cx="7924800" cy="3773488"/>
          </a:xfrm>
          <a:prstGeom prst="rect">
            <a:avLst/>
          </a:prstGeom>
          <a:noFill/>
          <a:ln w="9525">
            <a:noFill/>
            <a:miter lim="800000"/>
            <a:headEnd/>
            <a:tailEnd/>
          </a:ln>
          <a:effectLst/>
        </p:spPr>
        <p:txBody>
          <a:bodyPr>
            <a:spAutoFit/>
          </a:bodyPr>
          <a:lstStyle/>
          <a:p>
            <a:pPr>
              <a:buFontTx/>
              <a:buNone/>
            </a:pPr>
            <a:r>
              <a:rPr kumimoji="0" lang="en-US" sz="1800" b="0"/>
              <a:t>Cost Plus Fixed Fee (CPFF) Completion</a:t>
            </a:r>
          </a:p>
          <a:p>
            <a:r>
              <a:rPr kumimoji="0" lang="en-US" b="0"/>
              <a:t> </a:t>
            </a:r>
            <a:r>
              <a:rPr kumimoji="0" lang="en-US" sz="1800" b="0"/>
              <a:t>Supporting customer in a Statement of Work where the requirements and expected outcomes are not clearly defined for services or supplies and the effort is typically research and development.  For example -- design and development of software,  integration of software to hardware, protoyping, subsystem integration. </a:t>
            </a:r>
          </a:p>
          <a:p>
            <a:pPr>
              <a:buFontTx/>
              <a:buNone/>
            </a:pPr>
            <a:endParaRPr kumimoji="0" lang="en-US" sz="1800" b="0">
              <a:sym typeface="Symbol" pitchFamily="18" charset="2"/>
            </a:endParaRPr>
          </a:p>
          <a:p>
            <a:r>
              <a:rPr kumimoji="0" lang="en-US" sz="1800" b="0"/>
              <a:t> Price is negotiated based on cost to perform and a Fixed Fee.  </a:t>
            </a:r>
          </a:p>
          <a:p>
            <a:pPr>
              <a:buFontTx/>
              <a:buNone/>
            </a:pPr>
            <a:endParaRPr kumimoji="0" lang="en-US" sz="1800" b="0">
              <a:sym typeface="Symbol" pitchFamily="18" charset="2"/>
            </a:endParaRPr>
          </a:p>
          <a:p>
            <a:r>
              <a:rPr kumimoji="0" lang="en-US" sz="1800" b="0">
                <a:sym typeface="Symbol" pitchFamily="18" charset="2"/>
              </a:rPr>
              <a:t> </a:t>
            </a:r>
            <a:r>
              <a:rPr kumimoji="0" lang="en-US" sz="1800" b="0"/>
              <a:t>Negotiated Fixed Fee can be collected whether over or under run.  However, if overrun and customer increases funding to allow completion -- Fee will not be increased.</a:t>
            </a:r>
            <a:r>
              <a:rPr kumimoji="0" lang="en-US" sz="1800"/>
              <a:t> </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8600" y="56388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a:xfrm>
            <a:off x="381000" y="0"/>
            <a:ext cx="7543800" cy="1143000"/>
          </a:xfrm>
        </p:spPr>
        <p:txBody>
          <a:bodyPr/>
          <a:lstStyle/>
          <a:p>
            <a:pPr algn="ctr"/>
            <a:r>
              <a:rPr lang="en-US" sz="3300"/>
              <a:t>CONTRACT TYPES</a:t>
            </a:r>
          </a:p>
        </p:txBody>
      </p:sp>
      <p:sp>
        <p:nvSpPr>
          <p:cNvPr id="529411" name="Text Box 3"/>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529412" name="Rectangle 4"/>
          <p:cNvSpPr>
            <a:spLocks noChangeArrowheads="1"/>
          </p:cNvSpPr>
          <p:nvPr/>
        </p:nvSpPr>
        <p:spPr bwMode="auto">
          <a:xfrm>
            <a:off x="533400" y="1447800"/>
            <a:ext cx="7924800" cy="4445000"/>
          </a:xfrm>
          <a:prstGeom prst="rect">
            <a:avLst/>
          </a:prstGeom>
          <a:noFill/>
          <a:ln w="9525">
            <a:noFill/>
            <a:miter lim="800000"/>
            <a:headEnd/>
            <a:tailEnd/>
          </a:ln>
          <a:effectLst/>
        </p:spPr>
        <p:txBody>
          <a:bodyPr>
            <a:spAutoFit/>
          </a:bodyPr>
          <a:lstStyle/>
          <a:p>
            <a:pPr>
              <a:buFontTx/>
              <a:buNone/>
            </a:pPr>
            <a:r>
              <a:rPr kumimoji="0" lang="en-US" sz="1600"/>
              <a:t>Cost Plus Fixed Fee – Term or Level of Effort (CPFF LOE )</a:t>
            </a:r>
            <a:endParaRPr kumimoji="0" lang="en-US" sz="1600" b="0">
              <a:sym typeface="Symbol" pitchFamily="18" charset="2"/>
            </a:endParaRPr>
          </a:p>
          <a:p>
            <a:r>
              <a:rPr kumimoji="0" lang="en-US" sz="1600" b="0"/>
              <a:t>  Supporting customer in a Statement of Work where the outcome or where you are headed is not well defined – for example – customer may ask (via SOW) to define alternatives to a particular issue and explore/analyze the impacts of those alternatives.  Typically responsive to a Customer Tech Monitor.  An analysis, study and or report is provided to customer with your input.</a:t>
            </a:r>
            <a:endParaRPr kumimoji="0" lang="en-US" sz="1600" b="0">
              <a:sym typeface="Symbol" pitchFamily="18" charset="2"/>
            </a:endParaRPr>
          </a:p>
          <a:p>
            <a:r>
              <a:rPr kumimoji="0" lang="en-US" sz="1600" b="0"/>
              <a:t>  Delivering hours only (no materials; travel may be included as cost reimbursement CLIN) for a Period of Performance.</a:t>
            </a:r>
            <a:endParaRPr kumimoji="0" lang="en-US" sz="1600" b="0">
              <a:sym typeface="Symbol" pitchFamily="18" charset="2"/>
            </a:endParaRPr>
          </a:p>
          <a:p>
            <a:r>
              <a:rPr kumimoji="0" lang="en-US" sz="1600" b="0">
                <a:sym typeface="Symbol" pitchFamily="18" charset="2"/>
              </a:rPr>
              <a:t> </a:t>
            </a:r>
            <a:r>
              <a:rPr kumimoji="0" lang="en-US" sz="1600" b="0"/>
              <a:t> Fee is based upon – hours delivered – at a “Fee Rate” derived by dividing the total Fee dollars by the hours authorized on the contract.  So the expenditure-rate is very important here because if your burn rate (cost) is higher than what the contract calls for (cost dollars divided by issued hours) – you are going to run through cost and leave hours on the table – thus leave Fee on the table.  Conversely, a lower burn rate will allow you to deliver all your hours, thus bill all your fee.  And -- the percentage of Fee to cost expended will now be greater, thus, you have actually made money.</a:t>
            </a:r>
            <a:endParaRPr kumimoji="0" lang="en-US" sz="1600" b="0">
              <a:sym typeface="Symbol" pitchFamily="18" charset="2"/>
            </a:endParaRPr>
          </a:p>
          <a:p>
            <a:r>
              <a:rPr kumimoji="0" lang="en-US" sz="1600" b="0"/>
              <a:t>  Payment based upon actual costs expended (up to the funded amount) and Fee (for hours delivered).</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5867400"/>
            <a:ext cx="1905000" cy="838200"/>
          </a:xfrm>
          <a:prstGeom prst="rect">
            <a:avLst/>
          </a:prstGeom>
          <a:noFill/>
          <a:ln>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a:xfrm>
            <a:off x="381000" y="0"/>
            <a:ext cx="7543800" cy="1143000"/>
          </a:xfrm>
        </p:spPr>
        <p:txBody>
          <a:bodyPr/>
          <a:lstStyle/>
          <a:p>
            <a:pPr algn="ctr"/>
            <a:r>
              <a:rPr lang="en-US" sz="3300"/>
              <a:t>CONTRACT TYPES</a:t>
            </a:r>
          </a:p>
        </p:txBody>
      </p:sp>
      <p:sp>
        <p:nvSpPr>
          <p:cNvPr id="535555" name="Text Box 3"/>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535556" name="Rectangle 4"/>
          <p:cNvSpPr>
            <a:spLocks noChangeArrowheads="1"/>
          </p:cNvSpPr>
          <p:nvPr/>
        </p:nvSpPr>
        <p:spPr bwMode="auto">
          <a:xfrm>
            <a:off x="914400" y="1447800"/>
            <a:ext cx="7543800" cy="3790950"/>
          </a:xfrm>
          <a:prstGeom prst="rect">
            <a:avLst/>
          </a:prstGeom>
          <a:noFill/>
          <a:ln w="9525">
            <a:noFill/>
            <a:miter lim="800000"/>
            <a:headEnd/>
            <a:tailEnd/>
          </a:ln>
          <a:effectLst/>
        </p:spPr>
        <p:txBody>
          <a:bodyPr>
            <a:spAutoFit/>
          </a:bodyPr>
          <a:lstStyle/>
          <a:p>
            <a:r>
              <a:rPr kumimoji="0" lang="en-US" b="0"/>
              <a:t>Time and Materials</a:t>
            </a:r>
          </a:p>
          <a:p>
            <a:pPr lvl="1"/>
            <a:r>
              <a:rPr kumimoji="0" lang="en-US" sz="1800" b="0"/>
              <a:t>Principle Risks:  Highly uncertain &amp; speculative labor hours, labor mix, material requirements (and other things) necessary to perform contract.  Buyer assumes risks inherent in contract; benefiting if actual cost is lower than expected cost; losing if work cannot be completed within expected cost of performance. </a:t>
            </a:r>
          </a:p>
          <a:p>
            <a:pPr lvl="1"/>
            <a:r>
              <a:rPr kumimoji="0" lang="en-US" sz="1800" b="0"/>
              <a:t>Use When: No other type of contract is suitable (e.g., because costs are too low to justify an audit of the contractor's indirect expenses). </a:t>
            </a:r>
          </a:p>
          <a:p>
            <a:pPr lvl="1"/>
            <a:r>
              <a:rPr kumimoji="0" lang="en-US" sz="1800" b="0"/>
              <a:t>Elements: Ceiling price; Per-hour labor rate includes overhead &amp; profit; Provisions for reimbursing direct material costs.</a:t>
            </a:r>
          </a:p>
          <a:p>
            <a:pPr lvl="1"/>
            <a:r>
              <a:rPr kumimoji="0" lang="en-US" sz="1800" b="0"/>
              <a:t>Contractor is required to:  Make good faith effort to meet Buyer's needs within ceiling price.</a:t>
            </a:r>
            <a:r>
              <a:rPr kumimoji="0" lang="en-US"/>
              <a:t> </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5867400"/>
            <a:ext cx="1905000" cy="838200"/>
          </a:xfrm>
          <a:prstGeom prst="rect">
            <a:avLst/>
          </a:prstGeom>
          <a:noFill/>
          <a:ln>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a:xfrm>
            <a:off x="381000" y="0"/>
            <a:ext cx="7543800" cy="1143000"/>
          </a:xfrm>
        </p:spPr>
        <p:txBody>
          <a:bodyPr/>
          <a:lstStyle/>
          <a:p>
            <a:pPr algn="ctr"/>
            <a:r>
              <a:rPr lang="en-US" sz="3300"/>
              <a:t>CONTRACT TYPES</a:t>
            </a:r>
          </a:p>
        </p:txBody>
      </p:sp>
      <p:sp>
        <p:nvSpPr>
          <p:cNvPr id="537603" name="Text Box 3"/>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537604" name="Rectangle 4"/>
          <p:cNvSpPr>
            <a:spLocks noChangeArrowheads="1"/>
          </p:cNvSpPr>
          <p:nvPr/>
        </p:nvSpPr>
        <p:spPr bwMode="auto">
          <a:xfrm>
            <a:off x="914400" y="1447800"/>
            <a:ext cx="7543800" cy="3832225"/>
          </a:xfrm>
          <a:prstGeom prst="rect">
            <a:avLst/>
          </a:prstGeom>
          <a:noFill/>
          <a:ln w="9525">
            <a:noFill/>
            <a:miter lim="800000"/>
            <a:headEnd/>
            <a:tailEnd/>
          </a:ln>
          <a:effectLst/>
        </p:spPr>
        <p:txBody>
          <a:bodyPr>
            <a:spAutoFit/>
          </a:bodyPr>
          <a:lstStyle/>
          <a:p>
            <a:r>
              <a:rPr kumimoji="0" lang="en-US" sz="1800" b="0"/>
              <a:t>Time and Materials</a:t>
            </a:r>
          </a:p>
          <a:p>
            <a:endParaRPr kumimoji="0" lang="en-US" sz="1800" b="0"/>
          </a:p>
          <a:p>
            <a:pPr lvl="1"/>
            <a:r>
              <a:rPr kumimoji="0" lang="en-US" sz="1800" b="0"/>
              <a:t>Contractor Incentive:  None. </a:t>
            </a:r>
          </a:p>
          <a:p>
            <a:pPr lvl="1"/>
            <a:endParaRPr kumimoji="0" lang="en-US" sz="1800" b="0"/>
          </a:p>
          <a:p>
            <a:pPr lvl="1"/>
            <a:r>
              <a:rPr kumimoji="0" lang="en-US" sz="1800" b="0"/>
              <a:t>Typical Application:  Emergency repairs to heating plants and aircraft engines; Contractor support for field exercises. </a:t>
            </a:r>
          </a:p>
          <a:p>
            <a:pPr lvl="1"/>
            <a:endParaRPr kumimoji="0" lang="en-US" sz="1800" b="0"/>
          </a:p>
          <a:p>
            <a:pPr lvl="1"/>
            <a:r>
              <a:rPr kumimoji="0" lang="en-US" sz="1800" b="0"/>
              <a:t>Primary Limitations:  Labor rates must be negotiated. MUST be justified.  The Buyer MUST exercise appropriate surveillance to ensure efficient performance. </a:t>
            </a:r>
          </a:p>
          <a:p>
            <a:pPr lvl="1"/>
            <a:endParaRPr kumimoji="0" lang="en-US" sz="1800" b="0"/>
          </a:p>
          <a:p>
            <a:pPr lvl="1"/>
            <a:r>
              <a:rPr kumimoji="0" lang="en-US" sz="1800" b="0"/>
              <a:t>Variants:  Labor Hour (LH)</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5867400"/>
            <a:ext cx="1905000" cy="83820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a:xfrm>
            <a:off x="381000" y="0"/>
            <a:ext cx="7543800" cy="1143000"/>
          </a:xfrm>
        </p:spPr>
        <p:txBody>
          <a:bodyPr/>
          <a:lstStyle/>
          <a:p>
            <a:pPr algn="ctr"/>
            <a:r>
              <a:rPr lang="en-US" sz="3200"/>
              <a:t>THE PM – CM TEAM</a:t>
            </a:r>
          </a:p>
        </p:txBody>
      </p:sp>
      <p:sp>
        <p:nvSpPr>
          <p:cNvPr id="438276" name="Text Box 4"/>
          <p:cNvSpPr txBox="1">
            <a:spLocks noChangeArrowheads="1"/>
          </p:cNvSpPr>
          <p:nvPr/>
        </p:nvSpPr>
        <p:spPr bwMode="auto">
          <a:xfrm>
            <a:off x="1295400" y="1447800"/>
            <a:ext cx="6858000" cy="6354763"/>
          </a:xfrm>
          <a:prstGeom prst="rect">
            <a:avLst/>
          </a:prstGeom>
          <a:noFill/>
          <a:ln w="9525">
            <a:noFill/>
            <a:miter lim="800000"/>
            <a:headEnd/>
            <a:tailEnd/>
          </a:ln>
          <a:effectLst/>
        </p:spPr>
        <p:txBody>
          <a:bodyPr>
            <a:spAutoFit/>
          </a:bodyPr>
          <a:lstStyle/>
          <a:p>
            <a:r>
              <a:rPr kumimoji="0" lang="en-US" sz="1800"/>
              <a:t>  Program Manager and Contract Manager are key pivot points in the successful execution of a program.</a:t>
            </a:r>
          </a:p>
          <a:p>
            <a:r>
              <a:rPr kumimoji="0" lang="en-US" sz="1800"/>
              <a:t>  Execution of a program requires a harmonization of program and business skills to ensure success.</a:t>
            </a:r>
          </a:p>
          <a:p>
            <a:r>
              <a:rPr kumimoji="0" lang="en-US" sz="1800"/>
              <a:t>  Particularly in a R&amp;D environment where developing cutting edge technologies and defining long term business opportunities often happen in parallel.</a:t>
            </a:r>
          </a:p>
          <a:p>
            <a:r>
              <a:rPr kumimoji="0" lang="en-US" sz="1800"/>
              <a:t>  Program Managers are compelled to transform projects from concepts to products.</a:t>
            </a:r>
          </a:p>
          <a:p>
            <a:r>
              <a:rPr kumimoji="0" lang="en-US" sz="1800"/>
              <a:t> Contract Managers have a fiduciary responsibility to secure the best deal for their organization – public or private sector.</a:t>
            </a:r>
          </a:p>
          <a:p>
            <a:r>
              <a:rPr kumimoji="0" lang="en-US" sz="1800"/>
              <a:t>  Both aim for program success -- yet -- their charters put them in conflict with one another.</a:t>
            </a:r>
          </a:p>
          <a:p>
            <a:endParaRPr kumimoji="0" lang="en-US" sz="1800"/>
          </a:p>
          <a:p>
            <a:pPr>
              <a:buFontTx/>
              <a:buNone/>
            </a:pPr>
            <a:endParaRPr kumimoji="0" lang="en-US" sz="1800"/>
          </a:p>
          <a:p>
            <a:pPr>
              <a:buFontTx/>
              <a:buNone/>
            </a:pPr>
            <a:endParaRPr kumimoji="0" lang="en-US" sz="2000"/>
          </a:p>
          <a:p>
            <a:endParaRPr kumimoji="0" lang="en-US"/>
          </a:p>
          <a:p>
            <a:pPr>
              <a:buFontTx/>
              <a:buNone/>
            </a:pPr>
            <a:endParaRPr kumimoji="0" lang="en-US"/>
          </a:p>
          <a:p>
            <a:pPr>
              <a:buFontTx/>
              <a:buNone/>
            </a:pPr>
            <a:endParaRPr kumimoji="0" lang="en-US" sz="280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56388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a:xfrm>
            <a:off x="381000" y="0"/>
            <a:ext cx="7543800" cy="1143000"/>
          </a:xfrm>
        </p:spPr>
        <p:txBody>
          <a:bodyPr/>
          <a:lstStyle/>
          <a:p>
            <a:pPr algn="ctr"/>
            <a:r>
              <a:rPr lang="en-US" sz="3200">
                <a:solidFill>
                  <a:schemeClr val="tx1"/>
                </a:solidFill>
              </a:rPr>
              <a:t>Steps to Selecting Contract Type</a:t>
            </a:r>
          </a:p>
        </p:txBody>
      </p:sp>
      <p:sp>
        <p:nvSpPr>
          <p:cNvPr id="539651" name="Text Box 3"/>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539652" name="Rectangle 4"/>
          <p:cNvSpPr>
            <a:spLocks noChangeArrowheads="1"/>
          </p:cNvSpPr>
          <p:nvPr/>
        </p:nvSpPr>
        <p:spPr bwMode="auto">
          <a:xfrm>
            <a:off x="914400" y="1447800"/>
            <a:ext cx="7543800" cy="3451225"/>
          </a:xfrm>
          <a:prstGeom prst="rect">
            <a:avLst/>
          </a:prstGeom>
          <a:noFill/>
          <a:ln w="9525">
            <a:noFill/>
            <a:miter lim="800000"/>
            <a:headEnd/>
            <a:tailEnd/>
          </a:ln>
          <a:effectLst/>
        </p:spPr>
        <p:txBody>
          <a:bodyPr>
            <a:spAutoFit/>
          </a:bodyPr>
          <a:lstStyle/>
          <a:p>
            <a:pPr marL="457200" indent="-457200"/>
            <a:r>
              <a:rPr kumimoji="0" lang="en-US" b="0"/>
              <a:t>Customers Requirements – Talk with them!</a:t>
            </a:r>
          </a:p>
          <a:p>
            <a:pPr marL="457200" indent="-457200"/>
            <a:endParaRPr kumimoji="0" lang="en-US" b="0"/>
          </a:p>
          <a:p>
            <a:pPr marL="914400" lvl="1" indent="-457200"/>
            <a:r>
              <a:rPr kumimoji="0" lang="en-US" sz="2000" b="0"/>
              <a:t>Need What?	By When??!!??</a:t>
            </a:r>
          </a:p>
          <a:p>
            <a:pPr marL="914400" lvl="1" indent="-457200">
              <a:buFontTx/>
              <a:buNone/>
            </a:pPr>
            <a:endParaRPr kumimoji="0" lang="en-US" sz="2000" b="0"/>
          </a:p>
          <a:p>
            <a:pPr marL="914400" lvl="1" indent="-457200"/>
            <a:r>
              <a:rPr kumimoji="0" lang="en-US" sz="2000" b="0"/>
              <a:t>Project Management Requirements?</a:t>
            </a:r>
          </a:p>
          <a:p>
            <a:pPr marL="914400" lvl="1" indent="-457200">
              <a:buFontTx/>
              <a:buNone/>
            </a:pPr>
            <a:endParaRPr kumimoji="0" lang="en-US" sz="2000" b="0"/>
          </a:p>
          <a:p>
            <a:pPr marL="914400" lvl="1" indent="-457200"/>
            <a:r>
              <a:rPr kumimoji="0" lang="en-US" sz="2000" b="0"/>
              <a:t>Complexities and Possible Complications?</a:t>
            </a:r>
          </a:p>
          <a:p>
            <a:pPr marL="914400" lvl="1" indent="-457200">
              <a:buFontTx/>
              <a:buNone/>
            </a:pPr>
            <a:endParaRPr kumimoji="0" lang="en-US" sz="2000" b="0"/>
          </a:p>
          <a:p>
            <a:pPr marL="914400" lvl="1" indent="-457200"/>
            <a:r>
              <a:rPr kumimoji="0" lang="en-US" sz="2000" b="0"/>
              <a:t>Risks?  Who should carry the burden of risks?</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5867400"/>
            <a:ext cx="1905000" cy="838200"/>
          </a:xfrm>
          <a:prstGeom prst="rect">
            <a:avLst/>
          </a:prstGeom>
          <a:noFill/>
          <a:ln>
            <a:noFill/>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a:xfrm>
            <a:off x="381000" y="0"/>
            <a:ext cx="7543800" cy="1143000"/>
          </a:xfrm>
        </p:spPr>
        <p:txBody>
          <a:bodyPr/>
          <a:lstStyle/>
          <a:p>
            <a:pPr algn="ctr"/>
            <a:r>
              <a:rPr lang="en-US" sz="3200">
                <a:solidFill>
                  <a:schemeClr val="tx1"/>
                </a:solidFill>
              </a:rPr>
              <a:t>Steps to Selecting Contract Type</a:t>
            </a:r>
          </a:p>
        </p:txBody>
      </p:sp>
      <p:sp>
        <p:nvSpPr>
          <p:cNvPr id="541699" name="Text Box 3"/>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541700" name="Rectangle 4"/>
          <p:cNvSpPr>
            <a:spLocks noChangeArrowheads="1"/>
          </p:cNvSpPr>
          <p:nvPr/>
        </p:nvSpPr>
        <p:spPr bwMode="auto">
          <a:xfrm>
            <a:off x="990600" y="1524000"/>
            <a:ext cx="7543800" cy="3317875"/>
          </a:xfrm>
          <a:prstGeom prst="rect">
            <a:avLst/>
          </a:prstGeom>
          <a:noFill/>
          <a:ln w="9525">
            <a:noFill/>
            <a:miter lim="800000"/>
            <a:headEnd/>
            <a:tailEnd/>
          </a:ln>
          <a:effectLst/>
        </p:spPr>
        <p:txBody>
          <a:bodyPr>
            <a:spAutoFit/>
          </a:bodyPr>
          <a:lstStyle/>
          <a:p>
            <a:pPr marL="457200" indent="-457200"/>
            <a:r>
              <a:rPr kumimoji="0" lang="en-US" sz="2000" b="0"/>
              <a:t>Contractor Selection Influences Choices</a:t>
            </a:r>
          </a:p>
          <a:p>
            <a:pPr marL="457200" indent="-457200"/>
            <a:endParaRPr kumimoji="0" lang="en-US" sz="2000" b="0"/>
          </a:p>
          <a:p>
            <a:pPr marL="914400" lvl="1" indent="-457200"/>
            <a:r>
              <a:rPr kumimoji="0" lang="en-US" sz="2000" b="0"/>
              <a:t>Not for Profit?</a:t>
            </a:r>
          </a:p>
          <a:p>
            <a:pPr marL="914400" lvl="1" indent="-457200"/>
            <a:endParaRPr kumimoji="0" lang="en-US" sz="2000" b="0"/>
          </a:p>
          <a:p>
            <a:pPr marL="914400" lvl="1" indent="-457200"/>
            <a:r>
              <a:rPr kumimoji="0" lang="en-US" sz="2000" b="0"/>
              <a:t>Educational Institution?</a:t>
            </a:r>
          </a:p>
          <a:p>
            <a:pPr marL="914400" lvl="1" indent="-457200"/>
            <a:endParaRPr kumimoji="0" lang="en-US" sz="2000" b="0"/>
          </a:p>
          <a:p>
            <a:pPr marL="914400" lvl="1" indent="-457200"/>
            <a:r>
              <a:rPr kumimoji="0" lang="en-US" sz="2000" b="0"/>
              <a:t>Small Businesses?  Unsophisticated accounting system?</a:t>
            </a:r>
          </a:p>
          <a:p>
            <a:pPr marL="914400" lvl="1" indent="-457200"/>
            <a:endParaRPr kumimoji="0" lang="en-US" sz="2000" b="0"/>
          </a:p>
          <a:p>
            <a:pPr marL="914400" lvl="1" indent="-457200"/>
            <a:r>
              <a:rPr kumimoji="0" lang="en-US" sz="2000" b="0"/>
              <a:t>Does the contractor have a job-cost accounting system?</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5867400"/>
            <a:ext cx="1905000" cy="838200"/>
          </a:xfrm>
          <a:prstGeom prst="rect">
            <a:avLst/>
          </a:prstGeom>
          <a:noFill/>
          <a:ln>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a:xfrm>
            <a:off x="381000" y="0"/>
            <a:ext cx="7543800" cy="1143000"/>
          </a:xfrm>
        </p:spPr>
        <p:txBody>
          <a:bodyPr/>
          <a:lstStyle/>
          <a:p>
            <a:pPr algn="ctr"/>
            <a:r>
              <a:rPr lang="en-US" sz="3200">
                <a:solidFill>
                  <a:schemeClr val="tx1"/>
                </a:solidFill>
              </a:rPr>
              <a:t>Steps to Selecting Contract Type</a:t>
            </a:r>
          </a:p>
        </p:txBody>
      </p:sp>
      <p:sp>
        <p:nvSpPr>
          <p:cNvPr id="543747" name="Text Box 3"/>
          <p:cNvSpPr txBox="1">
            <a:spLocks noChangeArrowheads="1"/>
          </p:cNvSpPr>
          <p:nvPr/>
        </p:nvSpPr>
        <p:spPr bwMode="auto">
          <a:xfrm>
            <a:off x="533400" y="1828800"/>
            <a:ext cx="8153400" cy="560388"/>
          </a:xfrm>
          <a:prstGeom prst="rect">
            <a:avLst/>
          </a:prstGeom>
          <a:noFill/>
          <a:ln w="9525">
            <a:noFill/>
            <a:miter lim="800000"/>
            <a:headEnd/>
            <a:tailEnd/>
          </a:ln>
          <a:effectLst/>
        </p:spPr>
        <p:txBody>
          <a:bodyPr>
            <a:spAutoFit/>
          </a:bodyPr>
          <a:lstStyle/>
          <a:p>
            <a:pPr>
              <a:buFontTx/>
              <a:buNone/>
            </a:pPr>
            <a:endParaRPr kumimoji="0" lang="en-US" sz="1400"/>
          </a:p>
          <a:p>
            <a:pPr>
              <a:buFontTx/>
              <a:buNone/>
            </a:pPr>
            <a:r>
              <a:rPr kumimoji="0" lang="en-US" sz="1400"/>
              <a:t>  </a:t>
            </a:r>
          </a:p>
        </p:txBody>
      </p:sp>
      <p:sp>
        <p:nvSpPr>
          <p:cNvPr id="543748" name="Rectangle 4"/>
          <p:cNvSpPr>
            <a:spLocks noChangeArrowheads="1"/>
          </p:cNvSpPr>
          <p:nvPr/>
        </p:nvSpPr>
        <p:spPr bwMode="auto">
          <a:xfrm>
            <a:off x="990600" y="1524000"/>
            <a:ext cx="7543800" cy="4111625"/>
          </a:xfrm>
          <a:prstGeom prst="rect">
            <a:avLst/>
          </a:prstGeom>
          <a:noFill/>
          <a:ln w="9525">
            <a:noFill/>
            <a:miter lim="800000"/>
            <a:headEnd/>
            <a:tailEnd/>
          </a:ln>
          <a:effectLst/>
        </p:spPr>
        <p:txBody>
          <a:bodyPr>
            <a:spAutoFit/>
          </a:bodyPr>
          <a:lstStyle/>
          <a:p>
            <a:pPr marL="457200" indent="-457200"/>
            <a:r>
              <a:rPr kumimoji="0" lang="en-US" sz="2000" b="0"/>
              <a:t>Consider revising the SOW to reduce risks</a:t>
            </a:r>
          </a:p>
          <a:p>
            <a:pPr marL="457200" indent="-457200">
              <a:buFontTx/>
              <a:buNone/>
            </a:pPr>
            <a:endParaRPr kumimoji="0" lang="en-US" sz="2000" b="0"/>
          </a:p>
          <a:p>
            <a:pPr marL="457200" indent="-457200"/>
            <a:r>
              <a:rPr kumimoji="0" lang="en-US" sz="2000" b="0"/>
              <a:t>Request your Audit Department to perform and accounting survey if you are considering a Cost-type or T&amp;M contract, where the contractor has no history of performing such contracts for you.</a:t>
            </a:r>
          </a:p>
          <a:p>
            <a:pPr marL="457200" indent="-457200">
              <a:buFontTx/>
              <a:buNone/>
            </a:pPr>
            <a:endParaRPr kumimoji="0" lang="en-US" sz="2000" b="0"/>
          </a:p>
          <a:p>
            <a:pPr marL="457200" indent="-457200"/>
            <a:r>
              <a:rPr kumimoji="0" lang="en-US" sz="2000" b="0"/>
              <a:t>Select the most appropriate pricing arrangement for your contract.</a:t>
            </a:r>
          </a:p>
          <a:p>
            <a:pPr marL="457200" indent="-457200"/>
            <a:endParaRPr kumimoji="0" lang="en-US" sz="2000" b="0"/>
          </a:p>
          <a:p>
            <a:pPr marL="457200" indent="-457200"/>
            <a:r>
              <a:rPr kumimoji="0" lang="en-US" sz="2000" b="0"/>
              <a:t>Consider Funding Availability -- Limitations of Obligation – Program  Phases.</a:t>
            </a:r>
          </a:p>
        </p:txBody>
      </p:sp>
      <p:pic>
        <p:nvPicPr>
          <p:cNvPr id="8" name="Picture 7"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5867400"/>
            <a:ext cx="1905000" cy="838200"/>
          </a:xfrm>
          <a:prstGeom prst="rect">
            <a:avLst/>
          </a:prstGeom>
          <a:noFill/>
          <a:ln>
            <a:noFill/>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2"/>
          <p:cNvSpPr>
            <a:spLocks noGrp="1" noChangeArrowheads="1"/>
          </p:cNvSpPr>
          <p:nvPr>
            <p:ph type="title"/>
          </p:nvPr>
        </p:nvSpPr>
        <p:spPr/>
        <p:txBody>
          <a:bodyPr/>
          <a:lstStyle/>
          <a:p>
            <a:pPr algn="ctr"/>
            <a:r>
              <a:rPr lang="en-US" sz="3600">
                <a:solidFill>
                  <a:schemeClr val="tx1"/>
                </a:solidFill>
              </a:rPr>
              <a:t>Terms and </a:t>
            </a:r>
            <a:r>
              <a:rPr lang="en-US" sz="3200">
                <a:solidFill>
                  <a:schemeClr val="tx1"/>
                </a:solidFill>
              </a:rPr>
              <a:t>Conditions</a:t>
            </a:r>
          </a:p>
        </p:txBody>
      </p:sp>
      <p:sp>
        <p:nvSpPr>
          <p:cNvPr id="601091" name="Rectangle 3"/>
          <p:cNvSpPr>
            <a:spLocks noGrp="1" noChangeArrowheads="1"/>
          </p:cNvSpPr>
          <p:nvPr>
            <p:ph type="body" idx="1"/>
          </p:nvPr>
        </p:nvSpPr>
        <p:spPr>
          <a:xfrm>
            <a:off x="609600" y="1371600"/>
            <a:ext cx="7924800" cy="4419600"/>
          </a:xfrm>
        </p:spPr>
        <p:txBody>
          <a:bodyPr/>
          <a:lstStyle/>
          <a:p>
            <a:pPr>
              <a:lnSpc>
                <a:spcPct val="90000"/>
              </a:lnSpc>
            </a:pPr>
            <a:r>
              <a:rPr lang="en-US" sz="1800"/>
              <a:t>The PM-CM Team should review the solicitation terms and conditions; Prime contractors to subcontractors may have a draft subcontract.</a:t>
            </a:r>
          </a:p>
          <a:p>
            <a:pPr>
              <a:lnSpc>
                <a:spcPct val="90000"/>
              </a:lnSpc>
            </a:pPr>
            <a:r>
              <a:rPr lang="en-US" sz="1800"/>
              <a:t>Many clauses are self-deleting if not applicable – BUT minimize the ambiguity – request deletion of non applicable clauses especially in Prime-Sub relationship.</a:t>
            </a:r>
          </a:p>
          <a:p>
            <a:pPr>
              <a:lnSpc>
                <a:spcPct val="90000"/>
              </a:lnSpc>
            </a:pPr>
            <a:r>
              <a:rPr lang="en-US" sz="1800"/>
              <a:t>Caveat the Proposal submittal in the “Ground Rules and Assumptions” section that contract terms and conditions “…shall be subject to the mutual agreement of the parties…”</a:t>
            </a:r>
          </a:p>
          <a:p>
            <a:pPr>
              <a:lnSpc>
                <a:spcPct val="90000"/>
              </a:lnSpc>
            </a:pPr>
            <a:r>
              <a:rPr lang="en-US" sz="1800"/>
              <a:t>Ensure Inspection clauses are pertinent to the type contract/effort at issue – FAR 52.246.</a:t>
            </a:r>
          </a:p>
          <a:p>
            <a:pPr>
              <a:lnSpc>
                <a:spcPct val="90000"/>
              </a:lnSpc>
            </a:pPr>
            <a:r>
              <a:rPr lang="en-US" sz="1800"/>
              <a:t>Payment terms </a:t>
            </a:r>
          </a:p>
          <a:p>
            <a:pPr lvl="1">
              <a:lnSpc>
                <a:spcPct val="90000"/>
              </a:lnSpc>
            </a:pPr>
            <a:r>
              <a:rPr lang="en-US" sz="1600"/>
              <a:t>Net 30; Net 45.</a:t>
            </a:r>
          </a:p>
          <a:p>
            <a:pPr lvl="1">
              <a:lnSpc>
                <a:spcPct val="90000"/>
              </a:lnSpc>
            </a:pPr>
            <a:r>
              <a:rPr lang="en-US" sz="1600"/>
              <a:t>Conditions of payment  -- upon USG payment; upon receipt of invoice.</a:t>
            </a:r>
          </a:p>
          <a:p>
            <a:pPr lvl="1">
              <a:lnSpc>
                <a:spcPct val="90000"/>
              </a:lnSpc>
            </a:pPr>
            <a:r>
              <a:rPr lang="en-US" sz="1600"/>
              <a:t>Structure of invoice – what constitutes payment of labor, travel, ODC.</a:t>
            </a:r>
          </a:p>
          <a:p>
            <a:pPr lvl="1">
              <a:lnSpc>
                <a:spcPct val="90000"/>
              </a:lnSpc>
            </a:pPr>
            <a:r>
              <a:rPr lang="en-US" sz="1600"/>
              <a:t>Monthly deliverables – end of contract deliverables.</a:t>
            </a:r>
          </a:p>
          <a:p>
            <a:pPr lvl="1">
              <a:lnSpc>
                <a:spcPct val="90000"/>
              </a:lnSpc>
              <a:buFont typeface="Wingdings" pitchFamily="2" charset="2"/>
              <a:buNone/>
            </a:pPr>
            <a:endParaRPr lang="en-US" sz="1600"/>
          </a:p>
        </p:txBody>
      </p:sp>
      <p:pic>
        <p:nvPicPr>
          <p:cNvPr id="7" name="Picture 6" descr="C:\Documents and Settings\Joe Hidalgo\My Documents\FIRSTTEAM\FIRST TEAM Solutions\FIRST TEAM SOLUTIONS LOGO.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 y="5867400"/>
            <a:ext cx="1905000" cy="83820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p:txBody>
          <a:bodyPr/>
          <a:lstStyle/>
          <a:p>
            <a:pPr algn="ctr"/>
            <a:r>
              <a:rPr lang="en-US" sz="3200">
                <a:solidFill>
                  <a:schemeClr val="tx1"/>
                </a:solidFill>
              </a:rPr>
              <a:t>Terms and Conditions</a:t>
            </a:r>
          </a:p>
        </p:txBody>
      </p:sp>
      <p:sp>
        <p:nvSpPr>
          <p:cNvPr id="602115" name="Rectangle 3"/>
          <p:cNvSpPr>
            <a:spLocks noGrp="1" noChangeArrowheads="1"/>
          </p:cNvSpPr>
          <p:nvPr>
            <p:ph type="body" idx="1"/>
          </p:nvPr>
        </p:nvSpPr>
        <p:spPr>
          <a:xfrm>
            <a:off x="609600" y="1371600"/>
            <a:ext cx="7924800" cy="4648200"/>
          </a:xfrm>
        </p:spPr>
        <p:txBody>
          <a:bodyPr/>
          <a:lstStyle/>
          <a:p>
            <a:r>
              <a:rPr lang="en-US" sz="1800"/>
              <a:t>Identify if solicitation contains Organizational Conflict of Interest clauses -- initiate company sweep; prepare plan to mitigate OCI per FAR 9.5.</a:t>
            </a:r>
          </a:p>
          <a:p>
            <a:pPr>
              <a:buFont typeface="Wingdings" pitchFamily="2" charset="2"/>
              <a:buNone/>
            </a:pPr>
            <a:endParaRPr lang="en-US" sz="1800"/>
          </a:p>
          <a:p>
            <a:r>
              <a:rPr lang="en-US" sz="1800"/>
              <a:t>Check for property clauses under FAR 52.245 if the Team will be using Government Furnished Property/Equipment in performance of contract.</a:t>
            </a:r>
          </a:p>
          <a:p>
            <a:pPr>
              <a:buFont typeface="Wingdings" pitchFamily="2" charset="2"/>
              <a:buNone/>
            </a:pPr>
            <a:endParaRPr lang="en-US" sz="1800"/>
          </a:p>
          <a:p>
            <a:r>
              <a:rPr lang="en-US" sz="1800"/>
              <a:t>Assert proprietary rights if Software, process, and or item was developed with private funds – FAR 52.227 clauses.</a:t>
            </a:r>
          </a:p>
          <a:p>
            <a:pPr>
              <a:buFont typeface="Wingdings" pitchFamily="2" charset="2"/>
              <a:buNone/>
            </a:pPr>
            <a:endParaRPr lang="en-US" sz="1800"/>
          </a:p>
          <a:p>
            <a:r>
              <a:rPr lang="en-US" sz="1800"/>
              <a:t>In Prime-Sub contract relationships -- review Section I clauses that may Prime access to subcontractor records, files, and books.</a:t>
            </a:r>
          </a:p>
          <a:p>
            <a:pPr>
              <a:buFont typeface="Wingdings" pitchFamily="2" charset="2"/>
              <a:buNone/>
            </a:pPr>
            <a:r>
              <a:rPr lang="en-US" sz="1800"/>
              <a:t>		 </a:t>
            </a:r>
            <a:r>
              <a:rPr lang="en-US" sz="1800">
                <a:cs typeface="Arial" charset="0"/>
              </a:rPr>
              <a:t>• FAR </a:t>
            </a:r>
            <a:r>
              <a:rPr lang="en-US" sz="1800"/>
              <a:t>52.215-2Audit and Records-Negotiation</a:t>
            </a:r>
          </a:p>
          <a:p>
            <a:pPr>
              <a:buFont typeface="Wingdings" pitchFamily="2" charset="2"/>
              <a:buNone/>
            </a:pPr>
            <a:r>
              <a:rPr lang="en-US" sz="1800"/>
              <a:t> 		 </a:t>
            </a:r>
            <a:r>
              <a:rPr lang="en-US" sz="1800">
                <a:cs typeface="Arial" charset="0"/>
              </a:rPr>
              <a:t>• FAR 52.216-7Allowable Cost and Payment</a:t>
            </a:r>
          </a:p>
          <a:p>
            <a:pPr>
              <a:buFont typeface="Wingdings" pitchFamily="2" charset="2"/>
              <a:buNone/>
            </a:pPr>
            <a:endParaRPr lang="en-US" sz="1800"/>
          </a:p>
          <a:p>
            <a:pPr>
              <a:buFont typeface="Wingdings" pitchFamily="2" charset="2"/>
              <a:buNone/>
            </a:pPr>
            <a:endParaRPr lang="en-US"/>
          </a:p>
        </p:txBody>
      </p:sp>
      <p:pic>
        <p:nvPicPr>
          <p:cNvPr id="7" name="Picture 6" descr="C:\Documents and Settings\Joe Hidalgo\My Documents\FIRSTTEAM\FIRST TEAM Solutions\FIRST TEAM SOLUTIONS LOGO.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 y="5867400"/>
            <a:ext cx="1905000" cy="83820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SUMMARY</a:t>
            </a:r>
            <a:endParaRPr lang="en-US" sz="3200" dirty="0"/>
          </a:p>
        </p:txBody>
      </p:sp>
      <p:sp>
        <p:nvSpPr>
          <p:cNvPr id="479236" name="Text Box 4"/>
          <p:cNvSpPr txBox="1">
            <a:spLocks noChangeArrowheads="1"/>
          </p:cNvSpPr>
          <p:nvPr/>
        </p:nvSpPr>
        <p:spPr bwMode="auto">
          <a:xfrm>
            <a:off x="1295400" y="1905000"/>
            <a:ext cx="6858000" cy="2751522"/>
          </a:xfrm>
          <a:prstGeom prst="rect">
            <a:avLst/>
          </a:prstGeom>
          <a:noFill/>
          <a:ln w="9525">
            <a:noFill/>
            <a:miter lim="800000"/>
            <a:headEnd/>
            <a:tailEnd/>
          </a:ln>
          <a:effectLst/>
        </p:spPr>
        <p:txBody>
          <a:bodyPr>
            <a:spAutoFit/>
          </a:bodyPr>
          <a:lstStyle/>
          <a:p>
            <a:r>
              <a:rPr kumimoji="0" lang="en-US" b="0" dirty="0"/>
              <a:t>The PM – CM Team</a:t>
            </a:r>
          </a:p>
          <a:p>
            <a:r>
              <a:rPr kumimoji="0" lang="en-US" b="0" dirty="0"/>
              <a:t>The Business Process</a:t>
            </a:r>
          </a:p>
          <a:p>
            <a:r>
              <a:rPr kumimoji="0" lang="en-US" b="0" dirty="0"/>
              <a:t>Risk Management and The Solicitation</a:t>
            </a:r>
          </a:p>
          <a:p>
            <a:r>
              <a:rPr kumimoji="0" lang="en-US" b="0" dirty="0"/>
              <a:t>Contract Types</a:t>
            </a:r>
          </a:p>
          <a:p>
            <a:r>
              <a:rPr kumimoji="0" lang="en-US" b="0" dirty="0"/>
              <a:t>Terms and Conditions</a:t>
            </a:r>
          </a:p>
          <a:p>
            <a:pPr>
              <a:buFontTx/>
              <a:buNone/>
            </a:pPr>
            <a:endParaRPr kumimoji="0" lang="en-US" sz="2800" dirty="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3340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a:xfrm>
            <a:off x="381000" y="0"/>
            <a:ext cx="7543800" cy="1143000"/>
          </a:xfrm>
        </p:spPr>
        <p:txBody>
          <a:bodyPr/>
          <a:lstStyle/>
          <a:p>
            <a:pPr algn="ctr"/>
            <a:r>
              <a:rPr lang="en-US" sz="2800"/>
              <a:t/>
            </a:r>
            <a:br>
              <a:rPr lang="en-US" sz="2800"/>
            </a:br>
            <a:r>
              <a:rPr lang="en-US" sz="3200"/>
              <a:t>WHY CONFLICT?</a:t>
            </a:r>
            <a:endParaRPr lang="en-US" sz="2800"/>
          </a:p>
        </p:txBody>
      </p:sp>
      <p:sp>
        <p:nvSpPr>
          <p:cNvPr id="440324" name="Text Box 4"/>
          <p:cNvSpPr txBox="1">
            <a:spLocks noChangeArrowheads="1"/>
          </p:cNvSpPr>
          <p:nvPr/>
        </p:nvSpPr>
        <p:spPr bwMode="auto">
          <a:xfrm>
            <a:off x="1066800" y="1447800"/>
            <a:ext cx="7162800" cy="5810250"/>
          </a:xfrm>
          <a:prstGeom prst="rect">
            <a:avLst/>
          </a:prstGeom>
          <a:noFill/>
          <a:ln w="9525">
            <a:noFill/>
            <a:miter lim="800000"/>
            <a:headEnd/>
            <a:tailEnd/>
          </a:ln>
          <a:effectLst/>
        </p:spPr>
        <p:txBody>
          <a:bodyPr>
            <a:spAutoFit/>
          </a:bodyPr>
          <a:lstStyle/>
          <a:p>
            <a:r>
              <a:rPr kumimoji="0" lang="en-US" sz="1800">
                <a:latin typeface="Times New Roman" pitchFamily="18" charset="0"/>
              </a:rPr>
              <a:t> </a:t>
            </a:r>
            <a:r>
              <a:rPr kumimoji="0" lang="en-US" sz="1800"/>
              <a:t>Program Management is a process integrating technical and business management disciplines.</a:t>
            </a:r>
          </a:p>
          <a:p>
            <a:r>
              <a:rPr kumimoji="0" lang="en-US" sz="1800"/>
              <a:t>  In the real world of R&amp;D – where marketing and development often happen in parallel – the clear lines of technical and business responsibilities are often blurred.</a:t>
            </a:r>
          </a:p>
          <a:p>
            <a:r>
              <a:rPr kumimoji="0" lang="en-US" sz="1800"/>
              <a:t>  One on one business development meetings with the customer – absent the CM -- may result in unwanted consequences.</a:t>
            </a:r>
          </a:p>
          <a:p>
            <a:r>
              <a:rPr kumimoji="0" lang="en-US" sz="1800"/>
              <a:t>  Inadvertent disclosure of proprietary information, back-of-the-envelope estimates and “informal” agreements or promises are some of those consequences that may show up in a contract.</a:t>
            </a:r>
          </a:p>
          <a:p>
            <a:r>
              <a:rPr kumimoji="0" lang="en-US" sz="1800"/>
              <a:t>  CM has little leverage in negotiating away those consequences on the back end less risk the relationship with the customer.</a:t>
            </a:r>
          </a:p>
          <a:p>
            <a:pPr>
              <a:buFontTx/>
              <a:buNone/>
            </a:pPr>
            <a:endParaRPr kumimoji="0" lang="en-US" sz="1800"/>
          </a:p>
          <a:p>
            <a:pPr>
              <a:buFontTx/>
              <a:buNone/>
            </a:pPr>
            <a:endParaRPr kumimoji="0" lang="en-US" sz="1800"/>
          </a:p>
          <a:p>
            <a:pPr>
              <a:buFontTx/>
              <a:buNone/>
            </a:pPr>
            <a:endParaRPr kumimoji="0" lang="en-US" sz="1800"/>
          </a:p>
          <a:p>
            <a:pPr algn="ctr">
              <a:buFontTx/>
              <a:buNone/>
            </a:pPr>
            <a:endParaRPr kumimoji="0" lang="en-US" sz="1800" u="sng"/>
          </a:p>
          <a:p>
            <a:pPr algn="ctr">
              <a:buFontTx/>
              <a:buNone/>
            </a:pPr>
            <a:endParaRPr kumimoji="0" lang="en-US" sz="1800" u="sng"/>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6388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a:xfrm>
            <a:off x="381000" y="0"/>
            <a:ext cx="7543800" cy="1143000"/>
          </a:xfrm>
        </p:spPr>
        <p:txBody>
          <a:bodyPr/>
          <a:lstStyle/>
          <a:p>
            <a:pPr algn="ctr"/>
            <a:r>
              <a:rPr lang="en-US" sz="3200"/>
              <a:t>DEVELOPING SYNERGISM</a:t>
            </a:r>
          </a:p>
        </p:txBody>
      </p:sp>
      <p:sp>
        <p:nvSpPr>
          <p:cNvPr id="442372" name="Text Box 4"/>
          <p:cNvSpPr txBox="1">
            <a:spLocks noChangeArrowheads="1"/>
          </p:cNvSpPr>
          <p:nvPr/>
        </p:nvSpPr>
        <p:spPr bwMode="auto">
          <a:xfrm>
            <a:off x="1219200" y="1447800"/>
            <a:ext cx="7391400" cy="5737225"/>
          </a:xfrm>
          <a:prstGeom prst="rect">
            <a:avLst/>
          </a:prstGeom>
          <a:noFill/>
          <a:ln w="9525">
            <a:noFill/>
            <a:miter lim="800000"/>
            <a:headEnd/>
            <a:tailEnd/>
          </a:ln>
          <a:effectLst/>
        </p:spPr>
        <p:txBody>
          <a:bodyPr>
            <a:spAutoFit/>
          </a:bodyPr>
          <a:lstStyle/>
          <a:p>
            <a:r>
              <a:rPr kumimoji="0" lang="en-US" sz="1800" dirty="0"/>
              <a:t> What is synergism?</a:t>
            </a:r>
          </a:p>
          <a:p>
            <a:endParaRPr kumimoji="0" lang="en-US" sz="1800" dirty="0"/>
          </a:p>
          <a:p>
            <a:r>
              <a:rPr kumimoji="0" lang="en-US" sz="1800" dirty="0"/>
              <a:t>Uncontrolled conflict – negative outcomes for both the Program and organization.</a:t>
            </a:r>
          </a:p>
          <a:p>
            <a:pPr>
              <a:buFontTx/>
              <a:buNone/>
            </a:pPr>
            <a:endParaRPr kumimoji="0" lang="en-US" sz="1800" dirty="0"/>
          </a:p>
          <a:p>
            <a:r>
              <a:rPr kumimoji="0" lang="en-US" sz="1800" dirty="0"/>
              <a:t> Conflict can be a positive force of change enhancing communication within the PM-CM Team.</a:t>
            </a:r>
          </a:p>
          <a:p>
            <a:pPr>
              <a:buFontTx/>
              <a:buNone/>
            </a:pPr>
            <a:endParaRPr kumimoji="0" lang="en-US" sz="1800" dirty="0"/>
          </a:p>
          <a:p>
            <a:r>
              <a:rPr kumimoji="0" lang="en-US" sz="1800" dirty="0"/>
              <a:t> Enhanced communications means jointly sharing information, providing feedback, and solving problems.</a:t>
            </a:r>
          </a:p>
          <a:p>
            <a:pPr>
              <a:buFontTx/>
              <a:buNone/>
            </a:pPr>
            <a:endParaRPr kumimoji="0" lang="en-US" sz="1800" dirty="0"/>
          </a:p>
          <a:p>
            <a:r>
              <a:rPr kumimoji="0" lang="en-US" sz="1800" dirty="0"/>
              <a:t> Both the PM and CM need to understand and accept their respective roles in the Program in order to ensure positive outcomes.</a:t>
            </a:r>
          </a:p>
          <a:p>
            <a:pPr>
              <a:buFontTx/>
              <a:buNone/>
            </a:pPr>
            <a:endParaRPr kumimoji="0" lang="en-US" sz="1800" dirty="0"/>
          </a:p>
          <a:p>
            <a:pPr>
              <a:buFontTx/>
              <a:buNone/>
            </a:pPr>
            <a:endParaRPr kumimoji="0" lang="en-US" sz="2000" dirty="0"/>
          </a:p>
          <a:p>
            <a:pPr>
              <a:buFontTx/>
              <a:buNone/>
            </a:pPr>
            <a:endParaRPr kumimoji="0" lang="en-US" sz="1800" dirty="0"/>
          </a:p>
          <a:p>
            <a:endParaRPr kumimoji="0" lang="en-US" sz="1800" dirty="0"/>
          </a:p>
        </p:txBody>
      </p:sp>
      <p:pic>
        <p:nvPicPr>
          <p:cNvPr id="9" name="Picture 8"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781675"/>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a:xfrm>
            <a:off x="381000" y="0"/>
            <a:ext cx="7543800" cy="1143000"/>
          </a:xfrm>
        </p:spPr>
        <p:txBody>
          <a:bodyPr/>
          <a:lstStyle/>
          <a:p>
            <a:pPr algn="ctr"/>
            <a:r>
              <a:rPr lang="en-US" sz="2800"/>
              <a:t>UNDERSTANDING THE ROLES</a:t>
            </a:r>
          </a:p>
        </p:txBody>
      </p:sp>
      <p:sp>
        <p:nvSpPr>
          <p:cNvPr id="444420" name="Text Box 4"/>
          <p:cNvSpPr txBox="1">
            <a:spLocks noChangeArrowheads="1"/>
          </p:cNvSpPr>
          <p:nvPr/>
        </p:nvSpPr>
        <p:spPr bwMode="auto">
          <a:xfrm>
            <a:off x="1219200" y="1447800"/>
            <a:ext cx="7086600" cy="4545013"/>
          </a:xfrm>
          <a:prstGeom prst="rect">
            <a:avLst/>
          </a:prstGeom>
          <a:noFill/>
          <a:ln w="9525">
            <a:noFill/>
            <a:miter lim="800000"/>
            <a:headEnd/>
            <a:tailEnd/>
          </a:ln>
          <a:effectLst/>
        </p:spPr>
        <p:txBody>
          <a:bodyPr>
            <a:spAutoFit/>
          </a:bodyPr>
          <a:lstStyle/>
          <a:p>
            <a:r>
              <a:rPr kumimoji="0" lang="en-US" sz="1800"/>
              <a:t> Program success is defined as delivering on time and within budget.</a:t>
            </a:r>
          </a:p>
          <a:p>
            <a:r>
              <a:rPr kumimoji="0" lang="en-US" sz="1800"/>
              <a:t> The PM is responsible for everything the Program does or fails to do.</a:t>
            </a:r>
          </a:p>
          <a:p>
            <a:r>
              <a:rPr kumimoji="0" lang="en-US" sz="1800"/>
              <a:t> The PM must lead and influence the support of the different functional organizations to achieve program success.</a:t>
            </a:r>
          </a:p>
          <a:p>
            <a:r>
              <a:rPr kumimoji="0" lang="en-US" sz="1800"/>
              <a:t> As gatekeeper of the Business process – the CM is key in achieving that program success.</a:t>
            </a:r>
          </a:p>
          <a:p>
            <a:r>
              <a:rPr kumimoji="0" lang="en-US" sz="1800"/>
              <a:t> The CM is the Program’s “go to guy” for all business aspects encompassing contract, finance, budget and legal issues – not to mention compliance with internal organizational profit objectives, policies and authorizations.</a:t>
            </a:r>
          </a:p>
          <a:p>
            <a:r>
              <a:rPr kumimoji="0" lang="en-US" sz="1800"/>
              <a:t> The CM must be resourceful in support but tough in compliance – the CM is Business Advisor to the PM.</a:t>
            </a:r>
          </a:p>
          <a:p>
            <a:endParaRPr kumimoji="0" lang="en-US" sz="180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6388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a:xfrm>
            <a:off x="381000" y="0"/>
            <a:ext cx="7543800" cy="1143000"/>
          </a:xfrm>
        </p:spPr>
        <p:txBody>
          <a:bodyPr/>
          <a:lstStyle/>
          <a:p>
            <a:pPr algn="ctr"/>
            <a:r>
              <a:rPr lang="en-US" sz="2900"/>
              <a:t>MAKING IT HAPPEN</a:t>
            </a:r>
          </a:p>
        </p:txBody>
      </p:sp>
      <p:sp>
        <p:nvSpPr>
          <p:cNvPr id="446468" name="Text Box 4"/>
          <p:cNvSpPr txBox="1">
            <a:spLocks noChangeArrowheads="1"/>
          </p:cNvSpPr>
          <p:nvPr/>
        </p:nvSpPr>
        <p:spPr bwMode="auto">
          <a:xfrm>
            <a:off x="1219200" y="1447800"/>
            <a:ext cx="7467600" cy="4270375"/>
          </a:xfrm>
          <a:prstGeom prst="rect">
            <a:avLst/>
          </a:prstGeom>
          <a:noFill/>
          <a:ln w="9525">
            <a:noFill/>
            <a:miter lim="800000"/>
            <a:headEnd/>
            <a:tailEnd/>
          </a:ln>
          <a:effectLst/>
        </p:spPr>
        <p:txBody>
          <a:bodyPr>
            <a:spAutoFit/>
          </a:bodyPr>
          <a:lstStyle/>
          <a:p>
            <a:r>
              <a:rPr kumimoji="0" lang="en-US" sz="1800"/>
              <a:t>The synergism between the PM and  CM leads to increased trust and thereby a higher Team effectiveness.</a:t>
            </a:r>
          </a:p>
          <a:p>
            <a:r>
              <a:rPr kumimoji="0" lang="en-US" sz="1800"/>
              <a:t>  Organizations that do not have effective teams deployed to capture these opportunities will find itself behind the competition, losing market share and on the long list of business failures.</a:t>
            </a:r>
          </a:p>
          <a:p>
            <a:r>
              <a:rPr kumimoji="0" lang="en-US" sz="1800"/>
              <a:t>  PM-CM Team is on the point of the spear in developing new business opportunities and capturing sales.</a:t>
            </a:r>
          </a:p>
          <a:p>
            <a:r>
              <a:rPr kumimoji="0" lang="en-US" sz="1800"/>
              <a:t>  The Team will go through a business process – whether large or small business – in order to achieve those business objectives.</a:t>
            </a:r>
          </a:p>
          <a:p>
            <a:r>
              <a:rPr kumimoji="0" lang="en-US" sz="1800"/>
              <a:t>  Business process in an organization consists of – defining the need, understanding the requirement, submitting a proposal, negotiating a contract and performing the contract.</a:t>
            </a:r>
          </a:p>
          <a:p>
            <a:pPr>
              <a:buFontTx/>
              <a:buNone/>
            </a:pPr>
            <a:endParaRPr kumimoji="0" lang="en-US" sz="1800"/>
          </a:p>
          <a:p>
            <a:pPr>
              <a:buFontTx/>
              <a:buNone/>
            </a:pPr>
            <a:endParaRPr kumimoji="0" lang="en-US" sz="180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5626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p:nvPr>
        </p:nvSpPr>
        <p:spPr>
          <a:xfrm>
            <a:off x="381000" y="0"/>
            <a:ext cx="7543800" cy="1143000"/>
          </a:xfrm>
        </p:spPr>
        <p:txBody>
          <a:bodyPr/>
          <a:lstStyle/>
          <a:p>
            <a:pPr algn="ctr"/>
            <a:r>
              <a:rPr lang="en-US" sz="2900"/>
              <a:t>BUSINESS PROCESS</a:t>
            </a:r>
          </a:p>
        </p:txBody>
      </p:sp>
      <p:sp>
        <p:nvSpPr>
          <p:cNvPr id="448516" name="Text Box 4"/>
          <p:cNvSpPr txBox="1">
            <a:spLocks noChangeArrowheads="1"/>
          </p:cNvSpPr>
          <p:nvPr/>
        </p:nvSpPr>
        <p:spPr bwMode="auto">
          <a:xfrm>
            <a:off x="838200" y="1828800"/>
            <a:ext cx="7086600" cy="457200"/>
          </a:xfrm>
          <a:prstGeom prst="rect">
            <a:avLst/>
          </a:prstGeom>
          <a:noFill/>
          <a:ln w="9525">
            <a:noFill/>
            <a:miter lim="800000"/>
            <a:headEnd/>
            <a:tailEnd/>
          </a:ln>
          <a:effectLst/>
        </p:spPr>
        <p:txBody>
          <a:bodyPr>
            <a:spAutoFit/>
          </a:bodyPr>
          <a:lstStyle/>
          <a:p>
            <a:endParaRPr kumimoji="0" lang="en-US"/>
          </a:p>
        </p:txBody>
      </p:sp>
      <p:graphicFrame>
        <p:nvGraphicFramePr>
          <p:cNvPr id="448624" name="Group 112"/>
          <p:cNvGraphicFramePr>
            <a:graphicFrameLocks noGrp="1"/>
          </p:cNvGraphicFramePr>
          <p:nvPr>
            <p:ph idx="1"/>
          </p:nvPr>
        </p:nvGraphicFramePr>
        <p:xfrm>
          <a:off x="609600" y="2895600"/>
          <a:ext cx="7848600" cy="1589469"/>
        </p:xfrm>
        <a:graphic>
          <a:graphicData uri="http://schemas.openxmlformats.org/drawingml/2006/table">
            <a:tbl>
              <a:tblPr/>
              <a:tblGrid>
                <a:gridCol w="1295400"/>
                <a:gridCol w="1295400"/>
                <a:gridCol w="1295400"/>
                <a:gridCol w="1447800"/>
                <a:gridCol w="2514600"/>
              </a:tblGrid>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smtClean="0">
                          <a:ln>
                            <a:noFill/>
                          </a:ln>
                          <a:solidFill>
                            <a:schemeClr val="tx1"/>
                          </a:solidFill>
                          <a:effectLst/>
                          <a:latin typeface="Arial" charset="0"/>
                        </a:rPr>
                        <a:t>Defining The Need</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smtClean="0">
                          <a:ln>
                            <a:noFill/>
                          </a:ln>
                          <a:solidFill>
                            <a:schemeClr val="tx1"/>
                          </a:solidFill>
                          <a:effectLst/>
                          <a:latin typeface="Arial" charset="0"/>
                        </a:rPr>
                        <a:t>Understanding The Need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smtClean="0">
                          <a:ln>
                            <a:noFill/>
                          </a:ln>
                          <a:solidFill>
                            <a:schemeClr val="tx1"/>
                          </a:solidFill>
                          <a:effectLst/>
                          <a:latin typeface="Arial" charset="0"/>
                        </a:rPr>
                        <a:t>Submitting The Proposal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smtClean="0">
                          <a:ln>
                            <a:noFill/>
                          </a:ln>
                          <a:solidFill>
                            <a:schemeClr val="tx1"/>
                          </a:solidFill>
                          <a:effectLst/>
                          <a:latin typeface="Arial" charset="0"/>
                        </a:rPr>
                        <a:t>Negotiating The Contract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smtClean="0">
                          <a:ln>
                            <a:noFill/>
                          </a:ln>
                          <a:solidFill>
                            <a:schemeClr val="tx1"/>
                          </a:solidFill>
                          <a:effectLst/>
                          <a:latin typeface="Arial" charset="0"/>
                        </a:rPr>
                        <a:t>Performing The Contract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28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HIGH RISK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LOW RISK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48619" name="Group 107"/>
          <p:cNvGraphicFramePr>
            <a:graphicFrameLocks noGrp="1"/>
          </p:cNvGraphicFramePr>
          <p:nvPr/>
        </p:nvGraphicFramePr>
        <p:xfrm>
          <a:off x="838200" y="1752600"/>
          <a:ext cx="7315200" cy="609600"/>
        </p:xfrm>
        <a:graphic>
          <a:graphicData uri="http://schemas.openxmlformats.org/drawingml/2006/table">
            <a:tbl>
              <a:tblPr/>
              <a:tblGrid>
                <a:gridCol w="2362200"/>
                <a:gridCol w="2743200"/>
                <a:gridCol w="2209800"/>
              </a:tblGrid>
              <a:tr h="6096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Pre-Award Phase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Award Phase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Post-Award Phase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8622" name="AutoShape 110"/>
          <p:cNvSpPr>
            <a:spLocks noChangeArrowheads="1"/>
          </p:cNvSpPr>
          <p:nvPr/>
        </p:nvSpPr>
        <p:spPr bwMode="auto">
          <a:xfrm>
            <a:off x="1981200" y="3581400"/>
            <a:ext cx="3962400" cy="5334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p:spPr>
        <p:txBody>
          <a:bodyPr anchor="ctr">
            <a:spAutoFit/>
          </a:bodyPr>
          <a:lstStyle/>
          <a:p>
            <a:endParaRPr lang="en-US"/>
          </a:p>
        </p:txBody>
      </p:sp>
      <p:sp>
        <p:nvSpPr>
          <p:cNvPr id="448625" name="Text Box 113"/>
          <p:cNvSpPr txBox="1">
            <a:spLocks noChangeArrowheads="1"/>
          </p:cNvSpPr>
          <p:nvPr/>
        </p:nvSpPr>
        <p:spPr bwMode="auto">
          <a:xfrm>
            <a:off x="609600" y="4343400"/>
            <a:ext cx="7924800" cy="457200"/>
          </a:xfrm>
          <a:prstGeom prst="rect">
            <a:avLst/>
          </a:prstGeom>
          <a:noFill/>
          <a:ln w="9525">
            <a:noFill/>
            <a:miter lim="800000"/>
            <a:headEnd/>
            <a:tailEnd/>
          </a:ln>
          <a:effectLst/>
        </p:spPr>
        <p:txBody>
          <a:bodyPr>
            <a:spAutoFit/>
          </a:bodyPr>
          <a:lstStyle/>
          <a:p>
            <a:endParaRPr lang="en-US"/>
          </a:p>
        </p:txBody>
      </p:sp>
      <p:sp>
        <p:nvSpPr>
          <p:cNvPr id="448626" name="Text Box 114"/>
          <p:cNvSpPr txBox="1">
            <a:spLocks noChangeArrowheads="1"/>
          </p:cNvSpPr>
          <p:nvPr/>
        </p:nvSpPr>
        <p:spPr bwMode="auto">
          <a:xfrm>
            <a:off x="609600" y="4306888"/>
            <a:ext cx="7924800" cy="457200"/>
          </a:xfrm>
          <a:prstGeom prst="rect">
            <a:avLst/>
          </a:prstGeom>
          <a:noFill/>
          <a:ln w="9525">
            <a:noFill/>
            <a:miter lim="800000"/>
            <a:headEnd/>
            <a:tailEnd/>
          </a:ln>
          <a:effectLst/>
        </p:spPr>
        <p:txBody>
          <a:bodyPr>
            <a:spAutoFit/>
          </a:bodyPr>
          <a:lstStyle/>
          <a:p>
            <a:endParaRPr lang="en-US"/>
          </a:p>
        </p:txBody>
      </p:sp>
      <p:pic>
        <p:nvPicPr>
          <p:cNvPr id="40" name="Picture 39"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3340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a:xfrm>
            <a:off x="381000" y="0"/>
            <a:ext cx="7543800" cy="1143000"/>
          </a:xfrm>
        </p:spPr>
        <p:txBody>
          <a:bodyPr/>
          <a:lstStyle/>
          <a:p>
            <a:pPr algn="ctr"/>
            <a:r>
              <a:rPr lang="en-US" sz="2900"/>
              <a:t>RISK MANAGEMENT AND THE BUSINESS PROCESS</a:t>
            </a:r>
          </a:p>
        </p:txBody>
      </p:sp>
      <p:sp>
        <p:nvSpPr>
          <p:cNvPr id="450564" name="Text Box 4"/>
          <p:cNvSpPr txBox="1">
            <a:spLocks noChangeArrowheads="1"/>
          </p:cNvSpPr>
          <p:nvPr/>
        </p:nvSpPr>
        <p:spPr bwMode="auto">
          <a:xfrm>
            <a:off x="990600" y="1905000"/>
            <a:ext cx="7086600" cy="4649788"/>
          </a:xfrm>
          <a:prstGeom prst="rect">
            <a:avLst/>
          </a:prstGeom>
          <a:noFill/>
          <a:ln w="9525">
            <a:noFill/>
            <a:miter lim="800000"/>
            <a:headEnd/>
            <a:tailEnd/>
          </a:ln>
          <a:effectLst/>
        </p:spPr>
        <p:txBody>
          <a:bodyPr>
            <a:spAutoFit/>
          </a:bodyPr>
          <a:lstStyle/>
          <a:p>
            <a:r>
              <a:rPr kumimoji="0" lang="en-US" sz="1800" dirty="0"/>
              <a:t> The PM-CM Team has to understand the allocation of risk between Buyer and Seller. </a:t>
            </a:r>
          </a:p>
          <a:p>
            <a:r>
              <a:rPr kumimoji="0" lang="en-US" sz="1800" dirty="0"/>
              <a:t> Assessment and allocation of risk starts in the pre-award phase and continues through contract negotiation.</a:t>
            </a:r>
          </a:p>
          <a:p>
            <a:r>
              <a:rPr kumimoji="0" lang="en-US" sz="1800" dirty="0"/>
              <a:t> Contract type will define the customer’s preferred risk arrangement – one that ideally attracts qualified contractors.</a:t>
            </a:r>
          </a:p>
          <a:p>
            <a:r>
              <a:rPr kumimoji="0" lang="en-US" sz="1800" dirty="0"/>
              <a:t> Risk Management in the pre-award phase must consider the Solicitation specifically focusing on the following:</a:t>
            </a:r>
          </a:p>
          <a:p>
            <a:pPr lvl="1">
              <a:buFontTx/>
              <a:buNone/>
            </a:pPr>
            <a:r>
              <a:rPr kumimoji="0" lang="en-US" sz="1400" dirty="0"/>
              <a:t>			 		 </a:t>
            </a:r>
          </a:p>
          <a:p>
            <a:pPr lvl="1">
              <a:buFontTx/>
              <a:buNone/>
            </a:pPr>
            <a:r>
              <a:rPr kumimoji="0" lang="en-US" sz="1400" dirty="0"/>
              <a:t>• Customer’s Requirements 	• Special Instructions</a:t>
            </a:r>
          </a:p>
          <a:p>
            <a:pPr lvl="1"/>
            <a:r>
              <a:rPr kumimoji="0" lang="en-US" sz="1400" dirty="0"/>
              <a:t> SOW/SOO			• Evaluation Criteria</a:t>
            </a:r>
          </a:p>
          <a:p>
            <a:pPr lvl="1"/>
            <a:r>
              <a:rPr kumimoji="0" lang="en-US" sz="1400" dirty="0"/>
              <a:t> Contract Type			• Terms and Conditions</a:t>
            </a:r>
          </a:p>
          <a:p>
            <a:pPr lvl="1">
              <a:buFontTx/>
              <a:buNone/>
            </a:pPr>
            <a:endParaRPr kumimoji="0" lang="en-US" sz="1400" dirty="0"/>
          </a:p>
          <a:p>
            <a:pPr lvl="1">
              <a:buFontTx/>
              <a:buNone/>
            </a:pPr>
            <a:endParaRPr kumimoji="0" lang="en-US" sz="1400" dirty="0"/>
          </a:p>
          <a:p>
            <a:pPr lvl="1"/>
            <a:endParaRPr kumimoji="0" lang="en-US" sz="1800" dirty="0"/>
          </a:p>
          <a:p>
            <a:endParaRPr kumimoji="0" lang="en-US" sz="1800" dirty="0"/>
          </a:p>
        </p:txBody>
      </p:sp>
      <p:pic>
        <p:nvPicPr>
          <p:cNvPr id="7" name="Picture 6"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638800"/>
            <a:ext cx="2057400" cy="1076325"/>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adial">
  <a:themeElements>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Char char="•"/>
          <a:tabLst/>
          <a:defRPr kumimoji="1"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Char char="•"/>
          <a:tabLst/>
          <a:defRPr kumimoji="1"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4814</TotalTime>
  <Words>5126</Words>
  <Application>Microsoft Office PowerPoint</Application>
  <PresentationFormat>On-screen Show (4:3)</PresentationFormat>
  <Paragraphs>441</Paragraphs>
  <Slides>35</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Times New Roman</vt:lpstr>
      <vt:lpstr>Arial</vt:lpstr>
      <vt:lpstr>Wingdings</vt:lpstr>
      <vt:lpstr>Arial Black</vt:lpstr>
      <vt:lpstr>Tahoma</vt:lpstr>
      <vt:lpstr>Symbol</vt:lpstr>
      <vt:lpstr>Helvetica</vt:lpstr>
      <vt:lpstr>Radial</vt:lpstr>
      <vt:lpstr>The Program Management – Contract Management Team   </vt:lpstr>
      <vt:lpstr>TOPICS</vt:lpstr>
      <vt:lpstr>THE PM – CM TEAM</vt:lpstr>
      <vt:lpstr> WHY CONFLICT?</vt:lpstr>
      <vt:lpstr>DEVELOPING SYNERGISM</vt:lpstr>
      <vt:lpstr>UNDERSTANDING THE ROLES</vt:lpstr>
      <vt:lpstr>MAKING IT HAPPEN</vt:lpstr>
      <vt:lpstr>BUSINESS PROCESS</vt:lpstr>
      <vt:lpstr>RISK MANAGEMENT AND THE BUSINESS PROCESS</vt:lpstr>
      <vt:lpstr>RISK MANAGEMENT AND THE BUSINESS PROCESS  THE SOLICITATION</vt:lpstr>
      <vt:lpstr>RISK MANAGEMENT AND THE BUSINESS PROCESS  THE SOW/SOO</vt:lpstr>
      <vt:lpstr>RISK MANAGEMENT AND THE BUSINESS PROCESS  THE SOW/SOO</vt:lpstr>
      <vt:lpstr>RISK MANAGEMENT AND THE BUSINESS PROCESS  THE SOW/SOO</vt:lpstr>
      <vt:lpstr>RISK MANAGEMENT AND THE BUSINESS PROCESS  SPECIAL INSTRUCTIONS</vt:lpstr>
      <vt:lpstr>RISK MANAGEMENT AND THE BUSINESS PROCESS  EVALUATION CRITERIA</vt:lpstr>
      <vt:lpstr>RISK MANAGEMENT AND THE BUSINESS PROCESS  EVALUATION CRITERIA</vt:lpstr>
      <vt:lpstr>RISK MANAGEMENT AND THE BUSINESS PROCESS  EVALUATION CRITERIA</vt:lpstr>
      <vt:lpstr>CONTRACT TYPES</vt:lpstr>
      <vt:lpstr>CONTRACT TYPES</vt:lpstr>
      <vt:lpstr>CONTRACT TYPES</vt:lpstr>
      <vt:lpstr>CONTRACT TYPES</vt:lpstr>
      <vt:lpstr>CONTRACT TYPES</vt:lpstr>
      <vt:lpstr>CONTRACT TYPES</vt:lpstr>
      <vt:lpstr>CONTRACT TYPES</vt:lpstr>
      <vt:lpstr>CONTRACT TYPES</vt:lpstr>
      <vt:lpstr>CONTRACT TYPES</vt:lpstr>
      <vt:lpstr>CONTRACT TYPES</vt:lpstr>
      <vt:lpstr>CONTRACT TYPES</vt:lpstr>
      <vt:lpstr>CONTRACT TYPES</vt:lpstr>
      <vt:lpstr>Steps to Selecting Contract Type</vt:lpstr>
      <vt:lpstr>Steps to Selecting Contract Type</vt:lpstr>
      <vt:lpstr>Steps to Selecting Contract Type</vt:lpstr>
      <vt:lpstr>Terms and Conditions</vt:lpstr>
      <vt:lpstr>Terms and Conditions</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Contract Management Association - Southeast Region</dc:title>
  <dc:creator>Admin</dc:creator>
  <cp:lastModifiedBy>Admin</cp:lastModifiedBy>
  <cp:revision>209</cp:revision>
  <cp:lastPrinted>1601-01-01T00:00:00Z</cp:lastPrinted>
  <dcterms:created xsi:type="dcterms:W3CDTF">2002-01-27T17:47:11Z</dcterms:created>
  <dcterms:modified xsi:type="dcterms:W3CDTF">2013-01-27T09:39:01Z</dcterms:modified>
</cp:coreProperties>
</file>